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ompt Medium"/>
      <p:regular r:id="rId17"/>
    </p:embeddedFont>
    <p:embeddedFont>
      <p:font typeface="Prompt Medium"/>
      <p:regular r:id="rId18"/>
    </p:embeddedFont>
    <p:embeddedFont>
      <p:font typeface="Prompt Medium"/>
      <p:regular r:id="rId19"/>
    </p:embeddedFont>
    <p:embeddedFont>
      <p:font typeface="Prompt Medium"/>
      <p:regular r:id="rId20"/>
    </p:embeddedFont>
    <p:embeddedFont>
      <p:font typeface="Mukta Light"/>
      <p:regular r:id="rId21"/>
    </p:embeddedFont>
    <p:embeddedFont>
      <p:font typeface="Mukt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image" Target="../media/image-10-9.png"/><Relationship Id="rId10" Type="http://schemas.openxmlformats.org/officeDocument/2006/relationships/image" Target="../media/image-10-10.svg"/><Relationship Id="rId11" Type="http://schemas.openxmlformats.org/officeDocument/2006/relationships/slideLayout" Target="../slideLayouts/slideLayout11.xml"/><Relationship Id="rId1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81063" y="2462451"/>
            <a:ext cx="5976461" cy="611981"/>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Lead Scoring Case Study</a:t>
            </a:r>
            <a:endParaRPr lang="en-US" sz="3850" dirty="0"/>
          </a:p>
        </p:txBody>
      </p:sp>
      <p:sp>
        <p:nvSpPr>
          <p:cNvPr id="4" name="Text 1"/>
          <p:cNvSpPr/>
          <p:nvPr/>
        </p:nvSpPr>
        <p:spPr>
          <a:xfrm>
            <a:off x="881063" y="3404830"/>
            <a:ext cx="7381875" cy="176212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A comprehensive analysis of lead conversion optimization for X Education, an online education company serving industry professionals. This case study demonstrates how data-driven lead scoring can transform a 30% conversion rate into an 80% success story through strategic identification of "Hot Leads" and targeted sales efforts.</a:t>
            </a:r>
            <a:endParaRPr lang="en-US" sz="1700" dirty="0"/>
          </a:p>
        </p:txBody>
      </p:sp>
      <p:sp>
        <p:nvSpPr>
          <p:cNvPr id="5" name="Text 2"/>
          <p:cNvSpPr/>
          <p:nvPr/>
        </p:nvSpPr>
        <p:spPr>
          <a:xfrm>
            <a:off x="881063" y="5414724"/>
            <a:ext cx="7381875" cy="352425"/>
          </a:xfrm>
          <a:prstGeom prst="rect">
            <a:avLst/>
          </a:prstGeom>
          <a:noFill/>
          <a:ln/>
        </p:spPr>
        <p:txBody>
          <a:bodyPr wrap="none" lIns="0" tIns="0" rIns="0" bIns="0" rtlCol="0" anchor="t"/>
          <a:lstStyle/>
          <a:p>
            <a:pPr algn="l" indent="0" marL="0">
              <a:lnSpc>
                <a:spcPts val="2750"/>
              </a:lnSpc>
              <a:buNone/>
            </a:pPr>
            <a:r>
              <a:rPr lang="en-US" sz="1700" b="1" dirty="0">
                <a:solidFill>
                  <a:srgbClr val="DAD8E9"/>
                </a:solidFill>
                <a:latin typeface="Mukta Light" pitchFamily="34" charset="0"/>
                <a:ea typeface="Mukta Light" pitchFamily="34" charset="-122"/>
                <a:cs typeface="Mukta Light" pitchFamily="34" charset="-120"/>
              </a:rPr>
              <a:t>Submitted by:</a:t>
            </a:r>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  Atharv Awasthi </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0923" y="639008"/>
            <a:ext cx="9733121" cy="500658"/>
          </a:xfrm>
          <a:prstGeom prst="rect">
            <a:avLst/>
          </a:prstGeom>
          <a:noFill/>
          <a:ln/>
        </p:spPr>
        <p:txBody>
          <a:bodyPr wrap="none" lIns="0" tIns="0" rIns="0" bIns="0" rtlCol="0" anchor="t"/>
          <a:lstStyle/>
          <a:p>
            <a:pPr algn="l" indent="0" marL="0">
              <a:lnSpc>
                <a:spcPts val="3900"/>
              </a:lnSpc>
              <a:buNone/>
            </a:pPr>
            <a:r>
              <a:rPr lang="en-US" sz="3150" dirty="0">
                <a:solidFill>
                  <a:srgbClr val="C6BFEE"/>
                </a:solidFill>
                <a:latin typeface="Prompt Medium" pitchFamily="34" charset="0"/>
                <a:ea typeface="Prompt Medium" pitchFamily="34" charset="-122"/>
                <a:cs typeface="Prompt Medium" pitchFamily="34" charset="-120"/>
              </a:rPr>
              <a:t>Strategic Recommendations for Sustained Growth</a:t>
            </a:r>
            <a:endParaRPr lang="en-US" sz="3150" dirty="0"/>
          </a:p>
        </p:txBody>
      </p:sp>
      <p:sp>
        <p:nvSpPr>
          <p:cNvPr id="3" name="Text 1"/>
          <p:cNvSpPr/>
          <p:nvPr/>
        </p:nvSpPr>
        <p:spPr>
          <a:xfrm>
            <a:off x="720923" y="1500068"/>
            <a:ext cx="13188553" cy="288369"/>
          </a:xfrm>
          <a:prstGeom prst="rect">
            <a:avLst/>
          </a:prstGeom>
          <a:noFill/>
          <a:ln/>
        </p:spPr>
        <p:txBody>
          <a:bodyPr wrap="non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Beyond the immediate lead scoring implementation, these strategic recommendations will help X Education maintain and exceed the 80% conversion rate target:</a:t>
            </a:r>
            <a:endParaRPr lang="en-US" sz="1400" dirty="0"/>
          </a:p>
        </p:txBody>
      </p:sp>
      <p:sp>
        <p:nvSpPr>
          <p:cNvPr id="4" name="Shape 2"/>
          <p:cNvSpPr/>
          <p:nvPr/>
        </p:nvSpPr>
        <p:spPr>
          <a:xfrm>
            <a:off x="720923" y="1991201"/>
            <a:ext cx="4276011" cy="2608183"/>
          </a:xfrm>
          <a:prstGeom prst="roundRect">
            <a:avLst>
              <a:gd name="adj" fmla="val 2903"/>
            </a:avLst>
          </a:prstGeom>
          <a:solidFill>
            <a:srgbClr val="542C49"/>
          </a:solidFill>
          <a:ln w="7620">
            <a:solidFill>
              <a:srgbClr val="6D4562"/>
            </a:solidFill>
            <a:prstDash val="solid"/>
          </a:ln>
        </p:spPr>
      </p:sp>
      <p:sp>
        <p:nvSpPr>
          <p:cNvPr id="5" name="Shape 3"/>
          <p:cNvSpPr/>
          <p:nvPr/>
        </p:nvSpPr>
        <p:spPr>
          <a:xfrm>
            <a:off x="908685" y="2178963"/>
            <a:ext cx="540663" cy="540663"/>
          </a:xfrm>
          <a:prstGeom prst="roundRect">
            <a:avLst>
              <a:gd name="adj" fmla="val 16910877"/>
            </a:avLst>
          </a:prstGeom>
          <a:solidFill>
            <a:srgbClr val="A95B95"/>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57394" y="2327553"/>
            <a:ext cx="243245" cy="243245"/>
          </a:xfrm>
          <a:prstGeom prst="rect">
            <a:avLst/>
          </a:prstGeom>
        </p:spPr>
      </p:pic>
      <p:sp>
        <p:nvSpPr>
          <p:cNvPr id="7" name="Text 4"/>
          <p:cNvSpPr/>
          <p:nvPr/>
        </p:nvSpPr>
        <p:spPr>
          <a:xfrm>
            <a:off x="908685" y="2899767"/>
            <a:ext cx="2151936" cy="250269"/>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Enhanced Advertising</a:t>
            </a:r>
            <a:endParaRPr lang="en-US" sz="1550" dirty="0"/>
          </a:p>
        </p:txBody>
      </p:sp>
      <p:sp>
        <p:nvSpPr>
          <p:cNvPr id="8" name="Text 5"/>
          <p:cNvSpPr/>
          <p:nvPr/>
        </p:nvSpPr>
        <p:spPr>
          <a:xfrm>
            <a:off x="908685" y="3258145"/>
            <a:ext cx="3900488" cy="865108"/>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Make advertisements on "Welingak Websites" and "Olark Chat" more interesting and engaging, as these sources generate the highest-converting leads.</a:t>
            </a:r>
            <a:endParaRPr lang="en-US" sz="1400" dirty="0"/>
          </a:p>
        </p:txBody>
      </p:sp>
      <p:sp>
        <p:nvSpPr>
          <p:cNvPr id="9" name="Shape 6"/>
          <p:cNvSpPr/>
          <p:nvPr/>
        </p:nvSpPr>
        <p:spPr>
          <a:xfrm>
            <a:off x="5177076" y="1991201"/>
            <a:ext cx="4276130" cy="2608183"/>
          </a:xfrm>
          <a:prstGeom prst="roundRect">
            <a:avLst>
              <a:gd name="adj" fmla="val 2903"/>
            </a:avLst>
          </a:prstGeom>
          <a:solidFill>
            <a:srgbClr val="542C49"/>
          </a:solidFill>
          <a:ln w="7620">
            <a:solidFill>
              <a:srgbClr val="6D4562"/>
            </a:solidFill>
            <a:prstDash val="solid"/>
          </a:ln>
        </p:spPr>
      </p:sp>
      <p:sp>
        <p:nvSpPr>
          <p:cNvPr id="10" name="Shape 7"/>
          <p:cNvSpPr/>
          <p:nvPr/>
        </p:nvSpPr>
        <p:spPr>
          <a:xfrm>
            <a:off x="5364837" y="2178963"/>
            <a:ext cx="540663" cy="540663"/>
          </a:xfrm>
          <a:prstGeom prst="roundRect">
            <a:avLst>
              <a:gd name="adj" fmla="val 16910877"/>
            </a:avLst>
          </a:prstGeom>
          <a:solidFill>
            <a:srgbClr val="A95B95"/>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546" y="2327553"/>
            <a:ext cx="243245" cy="243245"/>
          </a:xfrm>
          <a:prstGeom prst="rect">
            <a:avLst/>
          </a:prstGeom>
        </p:spPr>
      </p:pic>
      <p:sp>
        <p:nvSpPr>
          <p:cNvPr id="12" name="Text 8"/>
          <p:cNvSpPr/>
          <p:nvPr/>
        </p:nvSpPr>
        <p:spPr>
          <a:xfrm>
            <a:off x="5364837" y="2899767"/>
            <a:ext cx="2393990" cy="250269"/>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Automated Engagement</a:t>
            </a:r>
            <a:endParaRPr lang="en-US" sz="1550" dirty="0"/>
          </a:p>
        </p:txBody>
      </p:sp>
      <p:sp>
        <p:nvSpPr>
          <p:cNvPr id="13" name="Text 9"/>
          <p:cNvSpPr/>
          <p:nvPr/>
        </p:nvSpPr>
        <p:spPr>
          <a:xfrm>
            <a:off x="5364837" y="3258145"/>
            <a:ext cx="3900607" cy="1153478"/>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Implement automated responses or GenAI support for customers who spend more time on the website. Understand their interest areas and provide tailored information accordingly.</a:t>
            </a:r>
            <a:endParaRPr lang="en-US" sz="1400" dirty="0"/>
          </a:p>
        </p:txBody>
      </p:sp>
      <p:sp>
        <p:nvSpPr>
          <p:cNvPr id="14" name="Shape 10"/>
          <p:cNvSpPr/>
          <p:nvPr/>
        </p:nvSpPr>
        <p:spPr>
          <a:xfrm>
            <a:off x="9633347" y="1991201"/>
            <a:ext cx="4276011" cy="2608183"/>
          </a:xfrm>
          <a:prstGeom prst="roundRect">
            <a:avLst>
              <a:gd name="adj" fmla="val 2903"/>
            </a:avLst>
          </a:prstGeom>
          <a:solidFill>
            <a:srgbClr val="542C49"/>
          </a:solidFill>
          <a:ln w="7620">
            <a:solidFill>
              <a:srgbClr val="6D4562"/>
            </a:solidFill>
            <a:prstDash val="solid"/>
          </a:ln>
        </p:spPr>
      </p:sp>
      <p:sp>
        <p:nvSpPr>
          <p:cNvPr id="15" name="Shape 11"/>
          <p:cNvSpPr/>
          <p:nvPr/>
        </p:nvSpPr>
        <p:spPr>
          <a:xfrm>
            <a:off x="9821108" y="2178963"/>
            <a:ext cx="540663" cy="540663"/>
          </a:xfrm>
          <a:prstGeom prst="roundRect">
            <a:avLst>
              <a:gd name="adj" fmla="val 16910877"/>
            </a:avLst>
          </a:prstGeom>
          <a:solidFill>
            <a:srgbClr val="A95B95"/>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9818" y="2327553"/>
            <a:ext cx="243245" cy="243245"/>
          </a:xfrm>
          <a:prstGeom prst="rect">
            <a:avLst/>
          </a:prstGeom>
        </p:spPr>
      </p:pic>
      <p:sp>
        <p:nvSpPr>
          <p:cNvPr id="17" name="Text 12"/>
          <p:cNvSpPr/>
          <p:nvPr/>
        </p:nvSpPr>
        <p:spPr>
          <a:xfrm>
            <a:off x="9821108" y="2899767"/>
            <a:ext cx="2002750" cy="250269"/>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Chatbot Integration</a:t>
            </a:r>
            <a:endParaRPr lang="en-US" sz="1550" dirty="0"/>
          </a:p>
        </p:txBody>
      </p:sp>
      <p:sp>
        <p:nvSpPr>
          <p:cNvPr id="18" name="Text 13"/>
          <p:cNvSpPr/>
          <p:nvPr/>
        </p:nvSpPr>
        <p:spPr>
          <a:xfrm>
            <a:off x="9821108" y="3258145"/>
            <a:ext cx="3900488" cy="1153478"/>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Deploy user-friendly chatbots to increase communication effectiveness and attract more customers through improved engagement experiences.</a:t>
            </a:r>
            <a:endParaRPr lang="en-US" sz="1400" dirty="0"/>
          </a:p>
        </p:txBody>
      </p:sp>
      <p:sp>
        <p:nvSpPr>
          <p:cNvPr id="19" name="Shape 14"/>
          <p:cNvSpPr/>
          <p:nvPr/>
        </p:nvSpPr>
        <p:spPr>
          <a:xfrm>
            <a:off x="720923" y="4779526"/>
            <a:ext cx="6504146" cy="2031444"/>
          </a:xfrm>
          <a:prstGeom prst="roundRect">
            <a:avLst>
              <a:gd name="adj" fmla="val 3727"/>
            </a:avLst>
          </a:prstGeom>
          <a:solidFill>
            <a:srgbClr val="542C49"/>
          </a:solidFill>
          <a:ln w="7620">
            <a:solidFill>
              <a:srgbClr val="6D4562"/>
            </a:solidFill>
            <a:prstDash val="solid"/>
          </a:ln>
        </p:spPr>
      </p:sp>
      <p:sp>
        <p:nvSpPr>
          <p:cNvPr id="20" name="Shape 15"/>
          <p:cNvSpPr/>
          <p:nvPr/>
        </p:nvSpPr>
        <p:spPr>
          <a:xfrm>
            <a:off x="908685" y="4967288"/>
            <a:ext cx="540663" cy="540663"/>
          </a:xfrm>
          <a:prstGeom prst="roundRect">
            <a:avLst>
              <a:gd name="adj" fmla="val 16910877"/>
            </a:avLst>
          </a:prstGeom>
          <a:solidFill>
            <a:srgbClr val="A95B95"/>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7394" y="5115878"/>
            <a:ext cx="243245" cy="243245"/>
          </a:xfrm>
          <a:prstGeom prst="rect">
            <a:avLst/>
          </a:prstGeom>
        </p:spPr>
      </p:pic>
      <p:sp>
        <p:nvSpPr>
          <p:cNvPr id="22" name="Text 16"/>
          <p:cNvSpPr/>
          <p:nvPr/>
        </p:nvSpPr>
        <p:spPr>
          <a:xfrm>
            <a:off x="908685" y="5688092"/>
            <a:ext cx="2002750" cy="250269"/>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Specialization Focus</a:t>
            </a:r>
            <a:endParaRPr lang="en-US" sz="1550" dirty="0"/>
          </a:p>
        </p:txBody>
      </p:sp>
      <p:sp>
        <p:nvSpPr>
          <p:cNvPr id="23" name="Text 17"/>
          <p:cNvSpPr/>
          <p:nvPr/>
        </p:nvSpPr>
        <p:spPr>
          <a:xfrm>
            <a:off x="908685" y="6046470"/>
            <a:ext cx="6128623" cy="576739"/>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Acquire more data on specializations to offer tailored courses. Focus on Finance, HR, Marketing, and Operations Management where conversion rates are strongest.</a:t>
            </a:r>
            <a:endParaRPr lang="en-US" sz="1400" dirty="0"/>
          </a:p>
        </p:txBody>
      </p:sp>
      <p:sp>
        <p:nvSpPr>
          <p:cNvPr id="24" name="Shape 18"/>
          <p:cNvSpPr/>
          <p:nvPr/>
        </p:nvSpPr>
        <p:spPr>
          <a:xfrm>
            <a:off x="7405211" y="4779526"/>
            <a:ext cx="6504146" cy="2031444"/>
          </a:xfrm>
          <a:prstGeom prst="roundRect">
            <a:avLst>
              <a:gd name="adj" fmla="val 3727"/>
            </a:avLst>
          </a:prstGeom>
          <a:solidFill>
            <a:srgbClr val="542C49"/>
          </a:solidFill>
          <a:ln w="7620">
            <a:solidFill>
              <a:srgbClr val="6D4562"/>
            </a:solidFill>
            <a:prstDash val="solid"/>
          </a:ln>
        </p:spPr>
      </p:sp>
      <p:sp>
        <p:nvSpPr>
          <p:cNvPr id="25" name="Shape 19"/>
          <p:cNvSpPr/>
          <p:nvPr/>
        </p:nvSpPr>
        <p:spPr>
          <a:xfrm>
            <a:off x="7592973" y="4967288"/>
            <a:ext cx="540663" cy="540663"/>
          </a:xfrm>
          <a:prstGeom prst="roundRect">
            <a:avLst>
              <a:gd name="adj" fmla="val 16910877"/>
            </a:avLst>
          </a:prstGeom>
          <a:solidFill>
            <a:srgbClr val="A95B95"/>
          </a:solidFill>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1682" y="5115878"/>
            <a:ext cx="243245" cy="243245"/>
          </a:xfrm>
          <a:prstGeom prst="rect">
            <a:avLst/>
          </a:prstGeom>
        </p:spPr>
      </p:pic>
      <p:sp>
        <p:nvSpPr>
          <p:cNvPr id="27" name="Text 20"/>
          <p:cNvSpPr/>
          <p:nvPr/>
        </p:nvSpPr>
        <p:spPr>
          <a:xfrm>
            <a:off x="7592973" y="5688092"/>
            <a:ext cx="2002750" cy="250269"/>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Referral Incentives</a:t>
            </a:r>
            <a:endParaRPr lang="en-US" sz="1550" dirty="0"/>
          </a:p>
        </p:txBody>
      </p:sp>
      <p:sp>
        <p:nvSpPr>
          <p:cNvPr id="28" name="Text 21"/>
          <p:cNvSpPr/>
          <p:nvPr/>
        </p:nvSpPr>
        <p:spPr>
          <a:xfrm>
            <a:off x="7592973" y="6046470"/>
            <a:ext cx="6128623" cy="576739"/>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Provide more incentives and offers for referral benefits to attract additional customers through word-of-mouth marketing.</a:t>
            </a:r>
            <a:endParaRPr lang="en-US" sz="1400" dirty="0"/>
          </a:p>
        </p:txBody>
      </p:sp>
      <p:sp>
        <p:nvSpPr>
          <p:cNvPr id="29" name="Text 22"/>
          <p:cNvSpPr/>
          <p:nvPr/>
        </p:nvSpPr>
        <p:spPr>
          <a:xfrm>
            <a:off x="720923" y="7013734"/>
            <a:ext cx="13188553" cy="576739"/>
          </a:xfrm>
          <a:prstGeom prst="rect">
            <a:avLst/>
          </a:prstGeom>
          <a:noFill/>
          <a:ln/>
        </p:spPr>
        <p:txBody>
          <a:bodyPr wrap="square" lIns="0" tIns="0" rIns="0" bIns="0" rtlCol="0" anchor="t"/>
          <a:lstStyle/>
          <a:p>
            <a:pPr algn="l" indent="0" marL="0">
              <a:lnSpc>
                <a:spcPts val="2250"/>
              </a:lnSpc>
              <a:buNone/>
            </a:pPr>
            <a:r>
              <a:rPr lang="en-US" sz="1400" b="1" dirty="0">
                <a:solidFill>
                  <a:srgbClr val="A95B95"/>
                </a:solidFill>
                <a:latin typeface="Mukta Light" pitchFamily="34" charset="0"/>
                <a:ea typeface="Mukta Light" pitchFamily="34" charset="-122"/>
                <a:cs typeface="Mukta Light" pitchFamily="34" charset="-120"/>
              </a:rPr>
              <a:t>Final Impact:</a:t>
            </a:r>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 By implementing this lead scoring model and following these strategic recommendations, X Education is positioned to achieve and sustain the CEO's target of 80% lead conversion rate while optimizing resource allocation and maximizing sales team productivity.</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486138"/>
            <a:ext cx="9309616" cy="611981"/>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The Challenge: Converting More Leads</a:t>
            </a:r>
            <a:endParaRPr lang="en-US" sz="3850" dirty="0"/>
          </a:p>
        </p:txBody>
      </p:sp>
      <p:sp>
        <p:nvSpPr>
          <p:cNvPr id="3" name="Text 1"/>
          <p:cNvSpPr/>
          <p:nvPr/>
        </p:nvSpPr>
        <p:spPr>
          <a:xfrm>
            <a:off x="881063" y="2648783"/>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Current State</a:t>
            </a:r>
            <a:endParaRPr lang="en-US" sz="1900" dirty="0"/>
          </a:p>
        </p:txBody>
      </p:sp>
      <p:sp>
        <p:nvSpPr>
          <p:cNvPr id="4" name="Text 2"/>
          <p:cNvSpPr/>
          <p:nvPr/>
        </p:nvSpPr>
        <p:spPr>
          <a:xfrm>
            <a:off x="881063" y="3175040"/>
            <a:ext cx="6165413" cy="176212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X Education faces a common industry challenge: while many professionals visit their website and fill out forms to become leads, only about 30% ultimately convert to paying customers. With hundreds of leads generated daily, the sales team struggles to prioritize their outreach efforts effectively.</a:t>
            </a:r>
            <a:endParaRPr lang="en-US" sz="1700" dirty="0"/>
          </a:p>
        </p:txBody>
      </p:sp>
      <p:sp>
        <p:nvSpPr>
          <p:cNvPr id="5" name="Text 3"/>
          <p:cNvSpPr/>
          <p:nvPr/>
        </p:nvSpPr>
        <p:spPr>
          <a:xfrm>
            <a:off x="881063" y="5135404"/>
            <a:ext cx="6165413"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The company's sales process involves multiple touchpoints—calls, emails, and follow-ups—but without a systematic way to identify which leads are most likely to convert, resources are spread thin across all prospects equally.</a:t>
            </a:r>
            <a:endParaRPr lang="en-US" sz="1700" dirty="0"/>
          </a:p>
        </p:txBody>
      </p:sp>
      <p:sp>
        <p:nvSpPr>
          <p:cNvPr id="6" name="Text 4"/>
          <p:cNvSpPr/>
          <p:nvPr/>
        </p:nvSpPr>
        <p:spPr>
          <a:xfrm>
            <a:off x="7591544" y="2648783"/>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The Goal</a:t>
            </a:r>
            <a:endParaRPr lang="en-US" sz="1900" dirty="0"/>
          </a:p>
        </p:txBody>
      </p:sp>
      <p:sp>
        <p:nvSpPr>
          <p:cNvPr id="7" name="Text 5"/>
          <p:cNvSpPr/>
          <p:nvPr/>
        </p:nvSpPr>
        <p:spPr>
          <a:xfrm>
            <a:off x="7591544" y="3175040"/>
            <a:ext cx="6165413" cy="176212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The CEO has set an ambitious target: achieve an 80% lead conversion rate. To reach this goal, X Education needs a sophisticated lead scoring model that assigns each lead a score between 0-100, enabling the sales team to focus their energy on the most promising prospects.</a:t>
            </a:r>
            <a:endParaRPr lang="en-US" sz="1700" dirty="0"/>
          </a:p>
        </p:txBody>
      </p:sp>
      <p:sp>
        <p:nvSpPr>
          <p:cNvPr id="8" name="Text 6"/>
          <p:cNvSpPr/>
          <p:nvPr/>
        </p:nvSpPr>
        <p:spPr>
          <a:xfrm>
            <a:off x="7591544" y="5135404"/>
            <a:ext cx="6165413" cy="105727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Additionally, the model must be flexible enough to handle future business constraints, including peak time resource allocation, manpower optimization, and post-target achievement strategies.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1126688"/>
            <a:ext cx="9080063" cy="611981"/>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Strategic Approach to Model Building</a:t>
            </a:r>
            <a:endParaRPr lang="en-US" sz="3850" dirty="0"/>
          </a:p>
        </p:txBody>
      </p:sp>
      <p:sp>
        <p:nvSpPr>
          <p:cNvPr id="3" name="Text 1"/>
          <p:cNvSpPr/>
          <p:nvPr/>
        </p:nvSpPr>
        <p:spPr>
          <a:xfrm>
            <a:off x="881063" y="2179201"/>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01</a:t>
            </a:r>
            <a:endParaRPr lang="en-US" sz="1700" dirty="0"/>
          </a:p>
        </p:txBody>
      </p:sp>
      <p:sp>
        <p:nvSpPr>
          <p:cNvPr id="4" name="Shape 2"/>
          <p:cNvSpPr/>
          <p:nvPr/>
        </p:nvSpPr>
        <p:spPr>
          <a:xfrm>
            <a:off x="881063" y="2523053"/>
            <a:ext cx="4142542" cy="30480"/>
          </a:xfrm>
          <a:prstGeom prst="rect">
            <a:avLst/>
          </a:prstGeom>
          <a:solidFill>
            <a:srgbClr val="A95B95"/>
          </a:solidFill>
          <a:ln/>
        </p:spPr>
      </p:sp>
      <p:sp>
        <p:nvSpPr>
          <p:cNvPr id="5" name="Text 3"/>
          <p:cNvSpPr/>
          <p:nvPr/>
        </p:nvSpPr>
        <p:spPr>
          <a:xfrm>
            <a:off x="881063" y="2694146"/>
            <a:ext cx="2818686"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Data Import &amp; Cleaning</a:t>
            </a:r>
            <a:endParaRPr lang="en-US" sz="1900" dirty="0"/>
          </a:p>
        </p:txBody>
      </p:sp>
      <p:sp>
        <p:nvSpPr>
          <p:cNvPr id="6" name="Text 4"/>
          <p:cNvSpPr/>
          <p:nvPr/>
        </p:nvSpPr>
        <p:spPr>
          <a:xfrm>
            <a:off x="881063" y="3132296"/>
            <a:ext cx="4142542"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Import raw data and handle null values, outliers, and remove columns with high percentages of missing data to ensure data quality.</a:t>
            </a:r>
            <a:endParaRPr lang="en-US" sz="1700" dirty="0"/>
          </a:p>
        </p:txBody>
      </p:sp>
      <p:sp>
        <p:nvSpPr>
          <p:cNvPr id="7" name="Text 5"/>
          <p:cNvSpPr/>
          <p:nvPr/>
        </p:nvSpPr>
        <p:spPr>
          <a:xfrm>
            <a:off x="5243870" y="2179201"/>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02</a:t>
            </a:r>
            <a:endParaRPr lang="en-US" sz="1700" dirty="0"/>
          </a:p>
        </p:txBody>
      </p:sp>
      <p:sp>
        <p:nvSpPr>
          <p:cNvPr id="8" name="Shape 6"/>
          <p:cNvSpPr/>
          <p:nvPr/>
        </p:nvSpPr>
        <p:spPr>
          <a:xfrm>
            <a:off x="5243870" y="2523053"/>
            <a:ext cx="4142542" cy="30480"/>
          </a:xfrm>
          <a:prstGeom prst="rect">
            <a:avLst/>
          </a:prstGeom>
          <a:solidFill>
            <a:srgbClr val="A95B95"/>
          </a:solidFill>
          <a:ln/>
        </p:spPr>
      </p:sp>
      <p:sp>
        <p:nvSpPr>
          <p:cNvPr id="9" name="Text 7"/>
          <p:cNvSpPr/>
          <p:nvPr/>
        </p:nvSpPr>
        <p:spPr>
          <a:xfrm>
            <a:off x="5243870" y="2694146"/>
            <a:ext cx="3069669"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Exploratory Data Analysis</a:t>
            </a:r>
            <a:endParaRPr lang="en-US" sz="1900" dirty="0"/>
          </a:p>
        </p:txBody>
      </p:sp>
      <p:sp>
        <p:nvSpPr>
          <p:cNvPr id="10" name="Text 8"/>
          <p:cNvSpPr/>
          <p:nvPr/>
        </p:nvSpPr>
        <p:spPr>
          <a:xfrm>
            <a:off x="5243870" y="3132296"/>
            <a:ext cx="4142542"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Analyze variable behavior patterns and select the most contributing attributes through comprehensive univariate and multivariate analysis.</a:t>
            </a:r>
            <a:endParaRPr lang="en-US" sz="1700" dirty="0"/>
          </a:p>
        </p:txBody>
      </p:sp>
      <p:sp>
        <p:nvSpPr>
          <p:cNvPr id="11" name="Text 9"/>
          <p:cNvSpPr/>
          <p:nvPr/>
        </p:nvSpPr>
        <p:spPr>
          <a:xfrm>
            <a:off x="9606677" y="2179201"/>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03</a:t>
            </a:r>
            <a:endParaRPr lang="en-US" sz="1700" dirty="0"/>
          </a:p>
        </p:txBody>
      </p:sp>
      <p:sp>
        <p:nvSpPr>
          <p:cNvPr id="12" name="Shape 10"/>
          <p:cNvSpPr/>
          <p:nvPr/>
        </p:nvSpPr>
        <p:spPr>
          <a:xfrm>
            <a:off x="9606677" y="2523053"/>
            <a:ext cx="4142542" cy="30480"/>
          </a:xfrm>
          <a:prstGeom prst="rect">
            <a:avLst/>
          </a:prstGeom>
          <a:solidFill>
            <a:srgbClr val="A95B95"/>
          </a:solidFill>
          <a:ln/>
        </p:spPr>
      </p:sp>
      <p:sp>
        <p:nvSpPr>
          <p:cNvPr id="13" name="Text 11"/>
          <p:cNvSpPr/>
          <p:nvPr/>
        </p:nvSpPr>
        <p:spPr>
          <a:xfrm>
            <a:off x="9606677" y="2694146"/>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Feature Engineering</a:t>
            </a:r>
            <a:endParaRPr lang="en-US" sz="1900" dirty="0"/>
          </a:p>
        </p:txBody>
      </p:sp>
      <p:sp>
        <p:nvSpPr>
          <p:cNvPr id="14" name="Text 12"/>
          <p:cNvSpPr/>
          <p:nvPr/>
        </p:nvSpPr>
        <p:spPr>
          <a:xfrm>
            <a:off x="9606677" y="3132296"/>
            <a:ext cx="4142542"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Perform train-test split, scale features appropriately, and use RFE (Recursive Feature Elimination) to select optimal features for model building.</a:t>
            </a:r>
            <a:endParaRPr lang="en-US" sz="1700" dirty="0"/>
          </a:p>
        </p:txBody>
      </p:sp>
      <p:sp>
        <p:nvSpPr>
          <p:cNvPr id="15" name="Text 13"/>
          <p:cNvSpPr/>
          <p:nvPr/>
        </p:nvSpPr>
        <p:spPr>
          <a:xfrm>
            <a:off x="881063" y="4927402"/>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04</a:t>
            </a:r>
            <a:endParaRPr lang="en-US" sz="1700" dirty="0"/>
          </a:p>
        </p:txBody>
      </p:sp>
      <p:sp>
        <p:nvSpPr>
          <p:cNvPr id="16" name="Shape 14"/>
          <p:cNvSpPr/>
          <p:nvPr/>
        </p:nvSpPr>
        <p:spPr>
          <a:xfrm>
            <a:off x="881063" y="5271254"/>
            <a:ext cx="6323886" cy="30480"/>
          </a:xfrm>
          <a:prstGeom prst="rect">
            <a:avLst/>
          </a:prstGeom>
          <a:solidFill>
            <a:srgbClr val="A95B95"/>
          </a:solidFill>
          <a:ln/>
        </p:spPr>
      </p:sp>
      <p:sp>
        <p:nvSpPr>
          <p:cNvPr id="17" name="Text 15"/>
          <p:cNvSpPr/>
          <p:nvPr/>
        </p:nvSpPr>
        <p:spPr>
          <a:xfrm>
            <a:off x="881063" y="5442347"/>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Model Development</a:t>
            </a:r>
            <a:endParaRPr lang="en-US" sz="1900" dirty="0"/>
          </a:p>
        </p:txBody>
      </p:sp>
      <p:sp>
        <p:nvSpPr>
          <p:cNvPr id="18" name="Text 16"/>
          <p:cNvSpPr/>
          <p:nvPr/>
        </p:nvSpPr>
        <p:spPr>
          <a:xfrm>
            <a:off x="881063" y="5880497"/>
            <a:ext cx="6323886" cy="105727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Build logistic regression model with manual tuning to achieve p-value &lt; 0.05 and VIF &lt; 5, ensuring statistical significance and minimal multicollinearity.</a:t>
            </a:r>
            <a:endParaRPr lang="en-US" sz="1700" dirty="0"/>
          </a:p>
        </p:txBody>
      </p:sp>
      <p:sp>
        <p:nvSpPr>
          <p:cNvPr id="19" name="Text 17"/>
          <p:cNvSpPr/>
          <p:nvPr/>
        </p:nvSpPr>
        <p:spPr>
          <a:xfrm>
            <a:off x="7425214" y="4927402"/>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05</a:t>
            </a:r>
            <a:endParaRPr lang="en-US" sz="1700" dirty="0"/>
          </a:p>
        </p:txBody>
      </p:sp>
      <p:sp>
        <p:nvSpPr>
          <p:cNvPr id="20" name="Shape 18"/>
          <p:cNvSpPr/>
          <p:nvPr/>
        </p:nvSpPr>
        <p:spPr>
          <a:xfrm>
            <a:off x="7425214" y="5271254"/>
            <a:ext cx="6324005" cy="30480"/>
          </a:xfrm>
          <a:prstGeom prst="rect">
            <a:avLst/>
          </a:prstGeom>
          <a:solidFill>
            <a:srgbClr val="A95B95"/>
          </a:solidFill>
          <a:ln/>
        </p:spPr>
      </p:sp>
      <p:sp>
        <p:nvSpPr>
          <p:cNvPr id="21" name="Text 19"/>
          <p:cNvSpPr/>
          <p:nvPr/>
        </p:nvSpPr>
        <p:spPr>
          <a:xfrm>
            <a:off x="7425214" y="5442347"/>
            <a:ext cx="2452211"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Scoring &amp; Validation</a:t>
            </a:r>
            <a:endParaRPr lang="en-US" sz="1900" dirty="0"/>
          </a:p>
        </p:txBody>
      </p:sp>
      <p:sp>
        <p:nvSpPr>
          <p:cNvPr id="22" name="Text 20"/>
          <p:cNvSpPr/>
          <p:nvPr/>
        </p:nvSpPr>
        <p:spPr>
          <a:xfrm>
            <a:off x="7425214" y="5880497"/>
            <a:ext cx="6324005" cy="70485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Predict on train set, assign lead scores based on ROC curve threshold, evaluate parameters, then test on holdout set for validation.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652701"/>
            <a:ext cx="8943023" cy="611981"/>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Data Preparation: Cleaning for Clarity</a:t>
            </a:r>
            <a:endParaRPr lang="en-US" sz="3850" dirty="0"/>
          </a:p>
        </p:txBody>
      </p:sp>
      <p:sp>
        <p:nvSpPr>
          <p:cNvPr id="3" name="Text 1"/>
          <p:cNvSpPr/>
          <p:nvPr/>
        </p:nvSpPr>
        <p:spPr>
          <a:xfrm>
            <a:off x="881063" y="1705213"/>
            <a:ext cx="12868275" cy="70485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Rigorous data cleaning was essential to build a reliable predictive model. The dataset required multiple preprocessing steps to ensure quality and relevance:</a:t>
            </a:r>
            <a:endParaRPr lang="en-US" sz="1700" dirty="0"/>
          </a:p>
        </p:txBody>
      </p:sp>
      <p:sp>
        <p:nvSpPr>
          <p:cNvPr id="4" name="Shape 2"/>
          <p:cNvSpPr/>
          <p:nvPr/>
        </p:nvSpPr>
        <p:spPr>
          <a:xfrm>
            <a:off x="881063" y="2657832"/>
            <a:ext cx="6324005" cy="2349341"/>
          </a:xfrm>
          <a:prstGeom prst="roundRect">
            <a:avLst>
              <a:gd name="adj" fmla="val 3938"/>
            </a:avLst>
          </a:prstGeom>
          <a:solidFill>
            <a:srgbClr val="0B0C23">
              <a:alpha val="95000"/>
            </a:srgbClr>
          </a:solidFill>
          <a:ln w="30480">
            <a:solidFill>
              <a:srgbClr val="6D4562"/>
            </a:solidFill>
            <a:prstDash val="solid"/>
          </a:ln>
        </p:spPr>
      </p:sp>
      <p:sp>
        <p:nvSpPr>
          <p:cNvPr id="5" name="Text 3"/>
          <p:cNvSpPr/>
          <p:nvPr/>
        </p:nvSpPr>
        <p:spPr>
          <a:xfrm>
            <a:off x="1131808" y="2908578"/>
            <a:ext cx="2905006"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Handling Missing Values</a:t>
            </a:r>
            <a:endParaRPr lang="en-US" sz="1900" dirty="0"/>
          </a:p>
        </p:txBody>
      </p:sp>
      <p:sp>
        <p:nvSpPr>
          <p:cNvPr id="6" name="Text 4"/>
          <p:cNvSpPr/>
          <p:nvPr/>
        </p:nvSpPr>
        <p:spPr>
          <a:xfrm>
            <a:off x="1131808" y="3346728"/>
            <a:ext cx="5822513"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The "Select" level represented null values where users didn't choose any option. Columns with over 40% null values were dropped entirely. Missing values in categorical columns were handled based on value counts and distribution patterns.</a:t>
            </a:r>
            <a:endParaRPr lang="en-US" sz="1700" dirty="0"/>
          </a:p>
        </p:txBody>
      </p:sp>
      <p:sp>
        <p:nvSpPr>
          <p:cNvPr id="7" name="Shape 5"/>
          <p:cNvSpPr/>
          <p:nvPr/>
        </p:nvSpPr>
        <p:spPr>
          <a:xfrm>
            <a:off x="7425333" y="2657832"/>
            <a:ext cx="6324005" cy="2349341"/>
          </a:xfrm>
          <a:prstGeom prst="roundRect">
            <a:avLst>
              <a:gd name="adj" fmla="val 3938"/>
            </a:avLst>
          </a:prstGeom>
          <a:solidFill>
            <a:srgbClr val="0B0C23">
              <a:alpha val="95000"/>
            </a:srgbClr>
          </a:solidFill>
          <a:ln w="30480">
            <a:solidFill>
              <a:srgbClr val="6D4562"/>
            </a:solidFill>
            <a:prstDash val="solid"/>
          </a:ln>
        </p:spPr>
      </p:sp>
      <p:sp>
        <p:nvSpPr>
          <p:cNvPr id="8" name="Text 6"/>
          <p:cNvSpPr/>
          <p:nvPr/>
        </p:nvSpPr>
        <p:spPr>
          <a:xfrm>
            <a:off x="7676078" y="2908578"/>
            <a:ext cx="2995017"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Removing Irrelevant Data</a:t>
            </a:r>
            <a:endParaRPr lang="en-US" sz="1900" dirty="0"/>
          </a:p>
        </p:txBody>
      </p:sp>
      <p:sp>
        <p:nvSpPr>
          <p:cNvPr id="9" name="Text 7"/>
          <p:cNvSpPr/>
          <p:nvPr/>
        </p:nvSpPr>
        <p:spPr>
          <a:xfrm>
            <a:off x="7676078" y="3346728"/>
            <a:ext cx="5822513"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Dropped columns that didn't add insight to the study objective, including 'City', 'Tags', 'Country', and 'What matters most to you in choosing a course'. Also removed identifier columns like 'Prospect ID' and 'Lead Number' not needed for modeling.</a:t>
            </a:r>
            <a:endParaRPr lang="en-US" sz="1700" dirty="0"/>
          </a:p>
        </p:txBody>
      </p:sp>
      <p:sp>
        <p:nvSpPr>
          <p:cNvPr id="10" name="Shape 8"/>
          <p:cNvSpPr/>
          <p:nvPr/>
        </p:nvSpPr>
        <p:spPr>
          <a:xfrm>
            <a:off x="881063" y="5227439"/>
            <a:ext cx="6324005" cy="2349341"/>
          </a:xfrm>
          <a:prstGeom prst="roundRect">
            <a:avLst>
              <a:gd name="adj" fmla="val 3938"/>
            </a:avLst>
          </a:prstGeom>
          <a:solidFill>
            <a:srgbClr val="0B0C23">
              <a:alpha val="95000"/>
            </a:srgbClr>
          </a:solidFill>
          <a:ln w="30480">
            <a:solidFill>
              <a:srgbClr val="6D4562"/>
            </a:solidFill>
            <a:prstDash val="solid"/>
          </a:ln>
        </p:spPr>
      </p:sp>
      <p:sp>
        <p:nvSpPr>
          <p:cNvPr id="11" name="Text 9"/>
          <p:cNvSpPr/>
          <p:nvPr/>
        </p:nvSpPr>
        <p:spPr>
          <a:xfrm>
            <a:off x="1131808" y="5478185"/>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Treating Outliers</a:t>
            </a:r>
            <a:endParaRPr lang="en-US" sz="1900" dirty="0"/>
          </a:p>
        </p:txBody>
      </p:sp>
      <p:sp>
        <p:nvSpPr>
          <p:cNvPr id="12" name="Text 10"/>
          <p:cNvSpPr/>
          <p:nvPr/>
        </p:nvSpPr>
        <p:spPr>
          <a:xfrm>
            <a:off x="1131808" y="5916335"/>
            <a:ext cx="5822513"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Outliers in 'TotalVisits', 'Total Time Spent on Website', and 'Page Views Per Visit' were treated and capped to prevent skewing the model. Numerical data was imputed with mode after checking distribution patterns.</a:t>
            </a:r>
            <a:endParaRPr lang="en-US" sz="1700" dirty="0"/>
          </a:p>
        </p:txBody>
      </p:sp>
      <p:sp>
        <p:nvSpPr>
          <p:cNvPr id="13" name="Shape 11"/>
          <p:cNvSpPr/>
          <p:nvPr/>
        </p:nvSpPr>
        <p:spPr>
          <a:xfrm>
            <a:off x="7425333" y="5227439"/>
            <a:ext cx="6324005" cy="2349341"/>
          </a:xfrm>
          <a:prstGeom prst="roundRect">
            <a:avLst>
              <a:gd name="adj" fmla="val 3938"/>
            </a:avLst>
          </a:prstGeom>
          <a:solidFill>
            <a:srgbClr val="0B0C23">
              <a:alpha val="95000"/>
            </a:srgbClr>
          </a:solidFill>
          <a:ln w="30480">
            <a:solidFill>
              <a:srgbClr val="6D4562"/>
            </a:solidFill>
            <a:prstDash val="solid"/>
          </a:ln>
        </p:spPr>
      </p:sp>
      <p:sp>
        <p:nvSpPr>
          <p:cNvPr id="14" name="Text 12"/>
          <p:cNvSpPr/>
          <p:nvPr/>
        </p:nvSpPr>
        <p:spPr>
          <a:xfrm>
            <a:off x="7676078" y="5478185"/>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Standardization</a:t>
            </a:r>
            <a:endParaRPr lang="en-US" sz="1900" dirty="0"/>
          </a:p>
        </p:txBody>
      </p:sp>
      <p:sp>
        <p:nvSpPr>
          <p:cNvPr id="15" name="Text 13"/>
          <p:cNvSpPr/>
          <p:nvPr/>
        </p:nvSpPr>
        <p:spPr>
          <a:xfrm>
            <a:off x="7676078" y="5916335"/>
            <a:ext cx="5822513"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Standardized data in columns by checking casing styles (e.g., "Lead Source" had both "Google" and "google"). Low frequency values were grouped together as "Others". Binary mapping was performed for well-distributed categorical columns.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8635" y="349687"/>
            <a:ext cx="6080760" cy="353258"/>
          </a:xfrm>
          <a:prstGeom prst="rect">
            <a:avLst/>
          </a:prstGeom>
          <a:noFill/>
          <a:ln/>
        </p:spPr>
        <p:txBody>
          <a:bodyPr wrap="none" lIns="0" tIns="0" rIns="0" bIns="0" rtlCol="0" anchor="t"/>
          <a:lstStyle/>
          <a:p>
            <a:pPr algn="l" indent="0" marL="0">
              <a:lnSpc>
                <a:spcPts val="2750"/>
              </a:lnSpc>
              <a:buNone/>
            </a:pPr>
            <a:r>
              <a:rPr lang="en-US" sz="2200" dirty="0">
                <a:solidFill>
                  <a:srgbClr val="C6BFEE"/>
                </a:solidFill>
                <a:latin typeface="Prompt Medium" pitchFamily="34" charset="0"/>
                <a:ea typeface="Prompt Medium" pitchFamily="34" charset="-122"/>
                <a:cs typeface="Prompt Medium" pitchFamily="34" charset="-120"/>
              </a:rPr>
              <a:t>Key Insights: Lead Origin &amp; Source Analysis</a:t>
            </a:r>
            <a:endParaRPr lang="en-US" sz="2200" dirty="0"/>
          </a:p>
        </p:txBody>
      </p:sp>
      <p:sp>
        <p:nvSpPr>
          <p:cNvPr id="3" name="Text 1"/>
          <p:cNvSpPr/>
          <p:nvPr/>
        </p:nvSpPr>
        <p:spPr>
          <a:xfrm>
            <a:off x="508635" y="1020842"/>
            <a:ext cx="1730097" cy="176570"/>
          </a:xfrm>
          <a:prstGeom prst="rect">
            <a:avLst/>
          </a:prstGeom>
          <a:noFill/>
          <a:ln/>
        </p:spPr>
        <p:txBody>
          <a:bodyPr wrap="none" lIns="0" tIns="0" rIns="0" bIns="0" rtlCol="0" anchor="t"/>
          <a:lstStyle/>
          <a:p>
            <a:pPr algn="l" indent="0" marL="0">
              <a:lnSpc>
                <a:spcPts val="1350"/>
              </a:lnSpc>
              <a:buNone/>
            </a:pPr>
            <a:r>
              <a:rPr lang="en-US" sz="1100" dirty="0">
                <a:solidFill>
                  <a:srgbClr val="C6BFEE"/>
                </a:solidFill>
                <a:latin typeface="Prompt Medium" pitchFamily="34" charset="0"/>
                <a:ea typeface="Prompt Medium" pitchFamily="34" charset="-122"/>
                <a:cs typeface="Prompt Medium" pitchFamily="34" charset="-120"/>
              </a:rPr>
              <a:t>Lead Origin Performance</a:t>
            </a:r>
            <a:endParaRPr lang="en-US" sz="1100" dirty="0"/>
          </a:p>
        </p:txBody>
      </p:sp>
      <p:pic>
        <p:nvPicPr>
          <p:cNvPr id="4" name="Image 0" descr="preencoded.png">    </p:cNvPr>
          <p:cNvPicPr>
            <a:picLocks noChangeAspect="1"/>
          </p:cNvPicPr>
          <p:nvPr/>
        </p:nvPicPr>
        <p:blipFill>
          <a:blip r:embed="rId1"/>
          <a:stretch>
            <a:fillRect/>
          </a:stretch>
        </p:blipFill>
        <p:spPr>
          <a:xfrm>
            <a:off x="508635" y="1340406"/>
            <a:ext cx="6651427" cy="6651427"/>
          </a:xfrm>
          <a:prstGeom prst="rect">
            <a:avLst/>
          </a:prstGeom>
        </p:spPr>
      </p:pic>
      <p:sp>
        <p:nvSpPr>
          <p:cNvPr id="5" name="Text 2"/>
          <p:cNvSpPr/>
          <p:nvPr/>
        </p:nvSpPr>
        <p:spPr>
          <a:xfrm>
            <a:off x="508635" y="8134826"/>
            <a:ext cx="6651427" cy="203359"/>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DAD8E9"/>
                </a:solidFill>
                <a:latin typeface="Mukta Light" pitchFamily="34" charset="0"/>
                <a:ea typeface="Mukta Light" pitchFamily="34" charset="-122"/>
                <a:cs typeface="Mukta Light" pitchFamily="34" charset="-120"/>
              </a:rPr>
              <a:t>API and Landing Page Submission:</a:t>
            </a:r>
            <a:pPr algn="l" indent="0" marL="0">
              <a:lnSpc>
                <a:spcPts val="1600"/>
              </a:lnSpc>
              <a:buNone/>
            </a:pPr>
            <a:r>
              <a:rPr lang="en-US" sz="1000" dirty="0">
                <a:solidFill>
                  <a:srgbClr val="DAD8E9"/>
                </a:solidFill>
                <a:latin typeface="Mukta Light" pitchFamily="34" charset="0"/>
                <a:ea typeface="Mukta Light" pitchFamily="34" charset="-122"/>
                <a:cs typeface="Mukta Light" pitchFamily="34" charset="-120"/>
              </a:rPr>
              <a:t> 12.4-19.2% conversion rate with considerable lead volume</a:t>
            </a:r>
            <a:endParaRPr lang="en-US" sz="1000" dirty="0"/>
          </a:p>
        </p:txBody>
      </p:sp>
      <p:sp>
        <p:nvSpPr>
          <p:cNvPr id="6" name="Text 3"/>
          <p:cNvSpPr/>
          <p:nvPr/>
        </p:nvSpPr>
        <p:spPr>
          <a:xfrm>
            <a:off x="508635" y="8382595"/>
            <a:ext cx="6651427" cy="203359"/>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DAD8E9"/>
                </a:solidFill>
                <a:latin typeface="Mukta Light" pitchFamily="34" charset="0"/>
                <a:ea typeface="Mukta Light" pitchFamily="34" charset="-122"/>
                <a:cs typeface="Mukta Light" pitchFamily="34" charset="-120"/>
              </a:rPr>
              <a:t>Lead Add Form:</a:t>
            </a:r>
            <a:pPr algn="l" indent="0" marL="0">
              <a:lnSpc>
                <a:spcPts val="1600"/>
              </a:lnSpc>
              <a:buNone/>
            </a:pPr>
            <a:r>
              <a:rPr lang="en-US" sz="1000" dirty="0">
                <a:solidFill>
                  <a:srgbClr val="DAD8E9"/>
                </a:solidFill>
                <a:latin typeface="Mukta Light" pitchFamily="34" charset="0"/>
                <a:ea typeface="Mukta Light" pitchFamily="34" charset="-122"/>
                <a:cs typeface="Mukta Light" pitchFamily="34" charset="-120"/>
              </a:rPr>
              <a:t> Good conversion rate but lower lead count</a:t>
            </a:r>
            <a:endParaRPr lang="en-US" sz="1000" dirty="0"/>
          </a:p>
        </p:txBody>
      </p:sp>
      <p:sp>
        <p:nvSpPr>
          <p:cNvPr id="7" name="Text 4"/>
          <p:cNvSpPr/>
          <p:nvPr/>
        </p:nvSpPr>
        <p:spPr>
          <a:xfrm>
            <a:off x="508635" y="8630364"/>
            <a:ext cx="6651427" cy="203359"/>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DAD8E9"/>
                </a:solidFill>
                <a:latin typeface="Mukta Light" pitchFamily="34" charset="0"/>
                <a:ea typeface="Mukta Light" pitchFamily="34" charset="-122"/>
                <a:cs typeface="Mukta Light" pitchFamily="34" charset="-120"/>
              </a:rPr>
              <a:t>Lead Import:</a:t>
            </a:r>
            <a:pPr algn="l" indent="0" marL="0">
              <a:lnSpc>
                <a:spcPts val="1600"/>
              </a:lnSpc>
              <a:buNone/>
            </a:pPr>
            <a:r>
              <a:rPr lang="en-US" sz="1000" dirty="0">
                <a:solidFill>
                  <a:srgbClr val="DAD8E9"/>
                </a:solidFill>
                <a:latin typeface="Mukta Light" pitchFamily="34" charset="0"/>
                <a:ea typeface="Mukta Light" pitchFamily="34" charset="-122"/>
                <a:cs typeface="Mukta Light" pitchFamily="34" charset="-120"/>
              </a:rPr>
              <a:t> Very low count overall</a:t>
            </a:r>
            <a:endParaRPr lang="en-US" sz="1000" dirty="0"/>
          </a:p>
        </p:txBody>
      </p:sp>
      <p:sp>
        <p:nvSpPr>
          <p:cNvPr id="8" name="Text 5"/>
          <p:cNvSpPr/>
          <p:nvPr/>
        </p:nvSpPr>
        <p:spPr>
          <a:xfrm>
            <a:off x="508635" y="8948142"/>
            <a:ext cx="6651427" cy="406718"/>
          </a:xfrm>
          <a:prstGeom prst="rect">
            <a:avLst/>
          </a:prstGeom>
          <a:noFill/>
          <a:ln/>
        </p:spPr>
        <p:txBody>
          <a:bodyPr wrap="square" lIns="0" tIns="0" rIns="0" bIns="0" rtlCol="0" anchor="t"/>
          <a:lstStyle/>
          <a:p>
            <a:pPr algn="l" indent="0" marL="0">
              <a:lnSpc>
                <a:spcPts val="1600"/>
              </a:lnSpc>
              <a:buNone/>
            </a:pPr>
            <a:r>
              <a:rPr lang="en-US" sz="1000" dirty="0">
                <a:solidFill>
                  <a:srgbClr val="DAD8E9"/>
                </a:solidFill>
                <a:highlight>
                  <a:srgbClr val="A95B95"/>
                </a:highlight>
                <a:latin typeface="Mukta Light" pitchFamily="34" charset="0"/>
                <a:ea typeface="Mukta Light" pitchFamily="34" charset="-122"/>
                <a:cs typeface="Mukta Light" pitchFamily="34" charset="-120"/>
              </a:rPr>
              <a:t>Strategic Focus:</a:t>
            </a:r>
            <a:pPr algn="l" indent="0" marL="0">
              <a:lnSpc>
                <a:spcPts val="1600"/>
              </a:lnSpc>
              <a:buNone/>
            </a:pPr>
            <a:r>
              <a:rPr lang="en-US" sz="1000" dirty="0">
                <a:solidFill>
                  <a:srgbClr val="DAD8E9"/>
                </a:solidFill>
                <a:latin typeface="Mukta Light" pitchFamily="34" charset="0"/>
                <a:ea typeface="Mukta Light" pitchFamily="34" charset="-122"/>
                <a:cs typeface="Mukta Light" pitchFamily="34" charset="-120"/>
              </a:rPr>
              <a:t> Improve conversion of API and Landing Page Submission origins while generating more leads from Lead Add Form.</a:t>
            </a:r>
            <a:endParaRPr lang="en-US" sz="1000" dirty="0"/>
          </a:p>
        </p:txBody>
      </p:sp>
      <p:sp>
        <p:nvSpPr>
          <p:cNvPr id="9" name="Text 6"/>
          <p:cNvSpPr/>
          <p:nvPr/>
        </p:nvSpPr>
        <p:spPr>
          <a:xfrm>
            <a:off x="7477958" y="1020842"/>
            <a:ext cx="1669733" cy="176570"/>
          </a:xfrm>
          <a:prstGeom prst="rect">
            <a:avLst/>
          </a:prstGeom>
          <a:noFill/>
          <a:ln/>
        </p:spPr>
        <p:txBody>
          <a:bodyPr wrap="none" lIns="0" tIns="0" rIns="0" bIns="0" rtlCol="0" anchor="t"/>
          <a:lstStyle/>
          <a:p>
            <a:pPr algn="l" indent="0" marL="0">
              <a:lnSpc>
                <a:spcPts val="1350"/>
              </a:lnSpc>
              <a:buNone/>
            </a:pPr>
            <a:r>
              <a:rPr lang="en-US" sz="1100" dirty="0">
                <a:solidFill>
                  <a:srgbClr val="C6BFEE"/>
                </a:solidFill>
                <a:latin typeface="Prompt Medium" pitchFamily="34" charset="0"/>
                <a:ea typeface="Prompt Medium" pitchFamily="34" charset="-122"/>
                <a:cs typeface="Prompt Medium" pitchFamily="34" charset="-120"/>
              </a:rPr>
              <a:t>Lead Source Breakdown</a:t>
            </a:r>
            <a:endParaRPr lang="en-US" sz="1100" dirty="0"/>
          </a:p>
        </p:txBody>
      </p:sp>
      <p:pic>
        <p:nvPicPr>
          <p:cNvPr id="10" name="Image 1" descr="preencoded.png">    </p:cNvPr>
          <p:cNvPicPr>
            <a:picLocks noChangeAspect="1"/>
          </p:cNvPicPr>
          <p:nvPr/>
        </p:nvPicPr>
        <p:blipFill>
          <a:blip r:embed="rId2"/>
          <a:stretch>
            <a:fillRect/>
          </a:stretch>
        </p:blipFill>
        <p:spPr>
          <a:xfrm>
            <a:off x="7477958" y="1340406"/>
            <a:ext cx="6651427" cy="6651427"/>
          </a:xfrm>
          <a:prstGeom prst="rect">
            <a:avLst/>
          </a:prstGeom>
        </p:spPr>
      </p:pic>
      <p:sp>
        <p:nvSpPr>
          <p:cNvPr id="11" name="Text 7"/>
          <p:cNvSpPr/>
          <p:nvPr/>
        </p:nvSpPr>
        <p:spPr>
          <a:xfrm>
            <a:off x="7477958" y="8134826"/>
            <a:ext cx="6651427" cy="203359"/>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DAD8E9"/>
                </a:solidFill>
                <a:latin typeface="Mukta Light" pitchFamily="34" charset="0"/>
                <a:ea typeface="Mukta Light" pitchFamily="34" charset="-122"/>
                <a:cs typeface="Mukta Light" pitchFamily="34" charset="-120"/>
              </a:rPr>
              <a:t>Google and Direct Traffic:</a:t>
            </a:r>
            <a:pPr algn="l" indent="0" marL="0">
              <a:lnSpc>
                <a:spcPts val="1600"/>
              </a:lnSpc>
              <a:buNone/>
            </a:pPr>
            <a:r>
              <a:rPr lang="en-US" sz="1000" dirty="0">
                <a:solidFill>
                  <a:srgbClr val="DAD8E9"/>
                </a:solidFill>
                <a:latin typeface="Mukta Light" pitchFamily="34" charset="0"/>
                <a:ea typeface="Mukta Light" pitchFamily="34" charset="-122"/>
                <a:cs typeface="Mukta Light" pitchFamily="34" charset="-120"/>
              </a:rPr>
              <a:t> Maximum lead generation with 30-35% conversion rate</a:t>
            </a:r>
            <a:endParaRPr lang="en-US" sz="1000" dirty="0"/>
          </a:p>
        </p:txBody>
      </p:sp>
      <p:sp>
        <p:nvSpPr>
          <p:cNvPr id="12" name="Text 8"/>
          <p:cNvSpPr/>
          <p:nvPr/>
        </p:nvSpPr>
        <p:spPr>
          <a:xfrm>
            <a:off x="7477958" y="8382595"/>
            <a:ext cx="6651427" cy="203359"/>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DAD8E9"/>
                </a:solidFill>
                <a:latin typeface="Mukta Light" pitchFamily="34" charset="0"/>
                <a:ea typeface="Mukta Light" pitchFamily="34" charset="-122"/>
                <a:cs typeface="Mukta Light" pitchFamily="34" charset="-120"/>
              </a:rPr>
              <a:t>Reference and Welingak Website:</a:t>
            </a:r>
            <a:pPr algn="l" indent="0" marL="0">
              <a:lnSpc>
                <a:spcPts val="1600"/>
              </a:lnSpc>
              <a:buNone/>
            </a:pPr>
            <a:r>
              <a:rPr lang="en-US" sz="1000" dirty="0">
                <a:solidFill>
                  <a:srgbClr val="DAD8E9"/>
                </a:solidFill>
                <a:latin typeface="Mukta Light" pitchFamily="34" charset="0"/>
                <a:ea typeface="Mukta Light" pitchFamily="34" charset="-122"/>
                <a:cs typeface="Mukta Light" pitchFamily="34" charset="-120"/>
              </a:rPr>
              <a:t> Highest conversion rates</a:t>
            </a:r>
            <a:endParaRPr lang="en-US" sz="1000" dirty="0"/>
          </a:p>
        </p:txBody>
      </p:sp>
      <p:sp>
        <p:nvSpPr>
          <p:cNvPr id="13" name="Text 9"/>
          <p:cNvSpPr/>
          <p:nvPr/>
        </p:nvSpPr>
        <p:spPr>
          <a:xfrm>
            <a:off x="7477958" y="8630364"/>
            <a:ext cx="6651427" cy="203359"/>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DAD8E9"/>
                </a:solidFill>
                <a:latin typeface="Mukta Light" pitchFamily="34" charset="0"/>
                <a:ea typeface="Mukta Light" pitchFamily="34" charset="-122"/>
                <a:cs typeface="Mukta Light" pitchFamily="34" charset="-120"/>
              </a:rPr>
              <a:t>Other Sources:</a:t>
            </a:r>
            <a:pPr algn="l" indent="0" marL="0">
              <a:lnSpc>
                <a:spcPts val="1600"/>
              </a:lnSpc>
              <a:buNone/>
            </a:pPr>
            <a:r>
              <a:rPr lang="en-US" sz="1000" dirty="0">
                <a:solidFill>
                  <a:srgbClr val="DAD8E9"/>
                </a:solidFill>
                <a:latin typeface="Mukta Light" pitchFamily="34" charset="0"/>
                <a:ea typeface="Mukta Light" pitchFamily="34" charset="-122"/>
                <a:cs typeface="Mukta Light" pitchFamily="34" charset="-120"/>
              </a:rPr>
              <a:t> Negligible contribution beyond top 5-6 categories</a:t>
            </a:r>
            <a:endParaRPr lang="en-US" sz="1000" dirty="0"/>
          </a:p>
        </p:txBody>
      </p:sp>
      <p:sp>
        <p:nvSpPr>
          <p:cNvPr id="14" name="Text 10"/>
          <p:cNvSpPr/>
          <p:nvPr/>
        </p:nvSpPr>
        <p:spPr>
          <a:xfrm>
            <a:off x="7477958" y="8948142"/>
            <a:ext cx="6651427" cy="406718"/>
          </a:xfrm>
          <a:prstGeom prst="rect">
            <a:avLst/>
          </a:prstGeom>
          <a:noFill/>
          <a:ln/>
        </p:spPr>
        <p:txBody>
          <a:bodyPr wrap="square" lIns="0" tIns="0" rIns="0" bIns="0" rtlCol="0" anchor="t"/>
          <a:lstStyle/>
          <a:p>
            <a:pPr algn="l" indent="0" marL="0">
              <a:lnSpc>
                <a:spcPts val="1600"/>
              </a:lnSpc>
              <a:buNone/>
            </a:pPr>
            <a:r>
              <a:rPr lang="en-US" sz="1000" dirty="0">
                <a:solidFill>
                  <a:srgbClr val="DAD8E9"/>
                </a:solidFill>
                <a:highlight>
                  <a:srgbClr val="A95B95"/>
                </a:highlight>
                <a:latin typeface="Mukta Light" pitchFamily="34" charset="0"/>
                <a:ea typeface="Mukta Light" pitchFamily="34" charset="-122"/>
                <a:cs typeface="Mukta Light" pitchFamily="34" charset="-120"/>
              </a:rPr>
              <a:t>Strategic Focus:</a:t>
            </a:r>
            <a:pPr algn="l" indent="0" marL="0">
              <a:lnSpc>
                <a:spcPts val="1600"/>
              </a:lnSpc>
              <a:buNone/>
            </a:pPr>
            <a:r>
              <a:rPr lang="en-US" sz="1000" dirty="0">
                <a:solidFill>
                  <a:srgbClr val="DAD8E9"/>
                </a:solidFill>
                <a:latin typeface="Mukta Light" pitchFamily="34" charset="0"/>
                <a:ea typeface="Mukta Light" pitchFamily="34" charset="-122"/>
                <a:cs typeface="Mukta Light" pitchFamily="34" charset="-120"/>
              </a:rPr>
              <a:t> Improve conversion of Olark chat, organic search, direct traffic, and Google leads. Generate more leads from reference and Welingak website.</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81063" y="1137166"/>
            <a:ext cx="10186749" cy="611981"/>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Behavioral Patterns: Activity &amp; Occupation</a:t>
            </a:r>
            <a:endParaRPr lang="en-US" sz="3850" dirty="0"/>
          </a:p>
        </p:txBody>
      </p:sp>
      <p:sp>
        <p:nvSpPr>
          <p:cNvPr id="3" name="Shape 1"/>
          <p:cNvSpPr/>
          <p:nvPr/>
        </p:nvSpPr>
        <p:spPr>
          <a:xfrm>
            <a:off x="881063" y="2189678"/>
            <a:ext cx="4142542" cy="4902756"/>
          </a:xfrm>
          <a:prstGeom prst="roundRect">
            <a:avLst>
              <a:gd name="adj" fmla="val 2233"/>
            </a:avLst>
          </a:prstGeom>
          <a:solidFill>
            <a:srgbClr val="542C49"/>
          </a:solidFill>
          <a:ln w="7620">
            <a:solidFill>
              <a:srgbClr val="6D4562"/>
            </a:solidFill>
            <a:prstDash val="solid"/>
          </a:ln>
        </p:spPr>
      </p:sp>
      <p:sp>
        <p:nvSpPr>
          <p:cNvPr id="4" name="Text 2"/>
          <p:cNvSpPr/>
          <p:nvPr/>
        </p:nvSpPr>
        <p:spPr>
          <a:xfrm>
            <a:off x="1108948" y="2417564"/>
            <a:ext cx="2546866"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Last Activity Analysis</a:t>
            </a:r>
            <a:endParaRPr lang="en-US" sz="1900" dirty="0"/>
          </a:p>
        </p:txBody>
      </p:sp>
      <p:sp>
        <p:nvSpPr>
          <p:cNvPr id="5" name="Text 3"/>
          <p:cNvSpPr/>
          <p:nvPr/>
        </p:nvSpPr>
        <p:spPr>
          <a:xfrm>
            <a:off x="1108948" y="2855714"/>
            <a:ext cx="3686770" cy="246697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Most leads have "Email Opened" as their last activity with approximately 35% conversion rate. Email Opened and SMS Sent categories contain the majority of leads. </a:t>
            </a:r>
            <a:pPr algn="l" indent="0" marL="0">
              <a:lnSpc>
                <a:spcPts val="2750"/>
              </a:lnSpc>
              <a:buNone/>
            </a:pPr>
            <a:r>
              <a:rPr lang="en-US" sz="1700" b="1" dirty="0">
                <a:solidFill>
                  <a:srgbClr val="DAD8E9"/>
                </a:solidFill>
                <a:latin typeface="Mukta Light" pitchFamily="34" charset="0"/>
                <a:ea typeface="Mukta Light" pitchFamily="34" charset="-122"/>
                <a:cs typeface="Mukta Light" pitchFamily="34" charset="-120"/>
              </a:rPr>
              <a:t>SMS Sent leads show almost 60% conversion rate</a:t>
            </a:r>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—the highest among all activities.</a:t>
            </a:r>
            <a:endParaRPr lang="en-US" sz="1700" dirty="0"/>
          </a:p>
        </p:txBody>
      </p:sp>
      <p:sp>
        <p:nvSpPr>
          <p:cNvPr id="6" name="Text 4"/>
          <p:cNvSpPr/>
          <p:nvPr/>
        </p:nvSpPr>
        <p:spPr>
          <a:xfrm>
            <a:off x="1108948" y="5454848"/>
            <a:ext cx="3686770" cy="1409700"/>
          </a:xfrm>
          <a:prstGeom prst="rect">
            <a:avLst/>
          </a:prstGeom>
          <a:noFill/>
          <a:ln/>
        </p:spPr>
        <p:txBody>
          <a:bodyPr wrap="square" lIns="0" tIns="0" rIns="0" bIns="0" rtlCol="0" anchor="t"/>
          <a:lstStyle/>
          <a:p>
            <a:pPr algn="l" indent="0" marL="0">
              <a:lnSpc>
                <a:spcPts val="2750"/>
              </a:lnSpc>
              <a:buNone/>
            </a:pPr>
            <a:r>
              <a:rPr lang="en-US" sz="1700" dirty="0">
                <a:solidFill>
                  <a:srgbClr val="A95B95"/>
                </a:solidFill>
                <a:latin typeface="Mukta Light" pitchFamily="34" charset="0"/>
                <a:ea typeface="Mukta Light" pitchFamily="34" charset="-122"/>
                <a:cs typeface="Mukta Light" pitchFamily="34" charset="-120"/>
              </a:rPr>
              <a:t>Recommendation:</a:t>
            </a:r>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 Focus heavily on these two categories to improve overall lead conversion, as other categories show poor conversion rates.</a:t>
            </a:r>
            <a:endParaRPr lang="en-US" sz="1700" dirty="0"/>
          </a:p>
        </p:txBody>
      </p:sp>
      <p:sp>
        <p:nvSpPr>
          <p:cNvPr id="7" name="Shape 5"/>
          <p:cNvSpPr/>
          <p:nvPr/>
        </p:nvSpPr>
        <p:spPr>
          <a:xfrm>
            <a:off x="5243870" y="2189678"/>
            <a:ext cx="4142542" cy="4902756"/>
          </a:xfrm>
          <a:prstGeom prst="roundRect">
            <a:avLst>
              <a:gd name="adj" fmla="val 2233"/>
            </a:avLst>
          </a:prstGeom>
          <a:solidFill>
            <a:srgbClr val="542C49"/>
          </a:solidFill>
          <a:ln w="7620">
            <a:solidFill>
              <a:srgbClr val="6D4562"/>
            </a:solidFill>
            <a:prstDash val="solid"/>
          </a:ln>
        </p:spPr>
      </p:sp>
      <p:sp>
        <p:nvSpPr>
          <p:cNvPr id="8" name="Text 6"/>
          <p:cNvSpPr/>
          <p:nvPr/>
        </p:nvSpPr>
        <p:spPr>
          <a:xfrm>
            <a:off x="5471755" y="2417564"/>
            <a:ext cx="3363754"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Current Occupation Insights</a:t>
            </a:r>
            <a:endParaRPr lang="en-US" sz="1900" dirty="0"/>
          </a:p>
        </p:txBody>
      </p:sp>
      <p:sp>
        <p:nvSpPr>
          <p:cNvPr id="9" name="Text 7"/>
          <p:cNvSpPr/>
          <p:nvPr/>
        </p:nvSpPr>
        <p:spPr>
          <a:xfrm>
            <a:off x="5471755" y="2855714"/>
            <a:ext cx="3686770" cy="176212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Working Professionals pursuing courses have high conversion likelihood. Unemployed leads are most numerous with 30-35% conversion rate. Students show lower conversion rates overall.</a:t>
            </a:r>
            <a:endParaRPr lang="en-US" sz="1700" dirty="0"/>
          </a:p>
        </p:txBody>
      </p:sp>
      <p:sp>
        <p:nvSpPr>
          <p:cNvPr id="10" name="Text 8"/>
          <p:cNvSpPr/>
          <p:nvPr/>
        </p:nvSpPr>
        <p:spPr>
          <a:xfrm>
            <a:off x="5471755" y="4749998"/>
            <a:ext cx="3686770" cy="1409700"/>
          </a:xfrm>
          <a:prstGeom prst="rect">
            <a:avLst/>
          </a:prstGeom>
          <a:noFill/>
          <a:ln/>
        </p:spPr>
        <p:txBody>
          <a:bodyPr wrap="square" lIns="0" tIns="0" rIns="0" bIns="0" rtlCol="0" anchor="t"/>
          <a:lstStyle/>
          <a:p>
            <a:pPr algn="l" indent="0" marL="0">
              <a:lnSpc>
                <a:spcPts val="2750"/>
              </a:lnSpc>
              <a:buNone/>
            </a:pPr>
            <a:r>
              <a:rPr lang="en-US" sz="1700" dirty="0">
                <a:solidFill>
                  <a:srgbClr val="A95B95"/>
                </a:solidFill>
                <a:latin typeface="Mukta Light" pitchFamily="34" charset="0"/>
                <a:ea typeface="Mukta Light" pitchFamily="34" charset="-122"/>
                <a:cs typeface="Mukta Light" pitchFamily="34" charset="-120"/>
              </a:rPr>
              <a:t>Recommendation:</a:t>
            </a:r>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 Prioritize Unemployed customers first, then Working Professionals. This approach will increase efficiency and maximize productivity.</a:t>
            </a:r>
            <a:endParaRPr lang="en-US" sz="1700" dirty="0"/>
          </a:p>
        </p:txBody>
      </p:sp>
      <p:sp>
        <p:nvSpPr>
          <p:cNvPr id="11" name="Shape 9"/>
          <p:cNvSpPr/>
          <p:nvPr/>
        </p:nvSpPr>
        <p:spPr>
          <a:xfrm>
            <a:off x="9606677" y="2189678"/>
            <a:ext cx="4142542" cy="4902756"/>
          </a:xfrm>
          <a:prstGeom prst="roundRect">
            <a:avLst>
              <a:gd name="adj" fmla="val 2233"/>
            </a:avLst>
          </a:prstGeom>
          <a:solidFill>
            <a:srgbClr val="542C49"/>
          </a:solidFill>
          <a:ln w="7620">
            <a:solidFill>
              <a:srgbClr val="6D4562"/>
            </a:solidFill>
            <a:prstDash val="solid"/>
          </a:ln>
        </p:spPr>
      </p:sp>
      <p:sp>
        <p:nvSpPr>
          <p:cNvPr id="12" name="Text 10"/>
          <p:cNvSpPr/>
          <p:nvPr/>
        </p:nvSpPr>
        <p:spPr>
          <a:xfrm>
            <a:off x="9834562" y="2417564"/>
            <a:ext cx="2496741"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Last Notable Activity</a:t>
            </a:r>
            <a:endParaRPr lang="en-US" sz="1900" dirty="0"/>
          </a:p>
        </p:txBody>
      </p:sp>
      <p:sp>
        <p:nvSpPr>
          <p:cNvPr id="13" name="Text 11"/>
          <p:cNvSpPr/>
          <p:nvPr/>
        </p:nvSpPr>
        <p:spPr>
          <a:xfrm>
            <a:off x="9834562" y="2855714"/>
            <a:ext cx="3686770"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Modified, Email Sent, and Email Opened hold maximum share of leads. SMS Sent has highest conversion rate, followed by Email Opened and Modified categories.</a:t>
            </a:r>
            <a:endParaRPr lang="en-US" sz="1700" dirty="0"/>
          </a:p>
        </p:txBody>
      </p:sp>
      <p:sp>
        <p:nvSpPr>
          <p:cNvPr id="14" name="Text 12"/>
          <p:cNvSpPr/>
          <p:nvPr/>
        </p:nvSpPr>
        <p:spPr>
          <a:xfrm>
            <a:off x="9834562" y="4397573"/>
            <a:ext cx="3686770" cy="1057275"/>
          </a:xfrm>
          <a:prstGeom prst="rect">
            <a:avLst/>
          </a:prstGeom>
          <a:noFill/>
          <a:ln/>
        </p:spPr>
        <p:txBody>
          <a:bodyPr wrap="square" lIns="0" tIns="0" rIns="0" bIns="0" rtlCol="0" anchor="t"/>
          <a:lstStyle/>
          <a:p>
            <a:pPr algn="l" indent="0" marL="0">
              <a:lnSpc>
                <a:spcPts val="2750"/>
              </a:lnSpc>
              <a:buNone/>
            </a:pPr>
            <a:r>
              <a:rPr lang="en-US" sz="1700" dirty="0">
                <a:solidFill>
                  <a:srgbClr val="A95B95"/>
                </a:solidFill>
                <a:latin typeface="Mukta Light" pitchFamily="34" charset="0"/>
                <a:ea typeface="Mukta Light" pitchFamily="34" charset="-122"/>
                <a:cs typeface="Mukta Light" pitchFamily="34" charset="-120"/>
              </a:rPr>
              <a:t>Recommendation:</a:t>
            </a:r>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 SMS-sent leads must be prioritized for follow-up to increase conversion rate significantly.</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1133832"/>
            <a:ext cx="11759922" cy="611981"/>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Engagement Metrics: Time &amp; Interaction Patterns</a:t>
            </a:r>
            <a:endParaRPr lang="en-US" sz="3850" dirty="0"/>
          </a:p>
        </p:txBody>
      </p:sp>
      <p:sp>
        <p:nvSpPr>
          <p:cNvPr id="3" name="Text 1"/>
          <p:cNvSpPr/>
          <p:nvPr/>
        </p:nvSpPr>
        <p:spPr>
          <a:xfrm>
            <a:off x="881063" y="2186345"/>
            <a:ext cx="12868275" cy="352425"/>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Analysis of numerical variables revealed critical insights about lead behavior and conversion likelihood:</a:t>
            </a:r>
            <a:endParaRPr lang="en-US" sz="1700" dirty="0"/>
          </a:p>
        </p:txBody>
      </p:sp>
      <p:sp>
        <p:nvSpPr>
          <p:cNvPr id="4" name="Text 2"/>
          <p:cNvSpPr/>
          <p:nvPr/>
        </p:nvSpPr>
        <p:spPr>
          <a:xfrm>
            <a:off x="881063" y="3006804"/>
            <a:ext cx="3095387"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Total Visits vs. Conversion</a:t>
            </a:r>
            <a:endParaRPr lang="en-US" sz="1900" dirty="0"/>
          </a:p>
        </p:txBody>
      </p:sp>
      <p:sp>
        <p:nvSpPr>
          <p:cNvPr id="5" name="Text 3"/>
          <p:cNvSpPr/>
          <p:nvPr/>
        </p:nvSpPr>
        <p:spPr>
          <a:xfrm>
            <a:off x="881063" y="3444954"/>
            <a:ext cx="4105870"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Shows comparable numbers of converted and unconverted leads. Higher visit frequency correlates with increased page views per visit, indicating engaged prospects.</a:t>
            </a:r>
            <a:endParaRPr lang="en-US" sz="1700" dirty="0"/>
          </a:p>
        </p:txBody>
      </p:sp>
      <p:sp>
        <p:nvSpPr>
          <p:cNvPr id="6" name="Text 4"/>
          <p:cNvSpPr/>
          <p:nvPr/>
        </p:nvSpPr>
        <p:spPr>
          <a:xfrm>
            <a:off x="5262205" y="3006804"/>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Page Views Per Visit</a:t>
            </a:r>
            <a:endParaRPr lang="en-US" sz="1900" dirty="0"/>
          </a:p>
        </p:txBody>
      </p:sp>
      <p:sp>
        <p:nvSpPr>
          <p:cNvPr id="7" name="Text 5"/>
          <p:cNvSpPr/>
          <p:nvPr/>
        </p:nvSpPr>
        <p:spPr>
          <a:xfrm>
            <a:off x="5262205" y="3444954"/>
            <a:ext cx="4105870" cy="176212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Similar to total visits, this metric shows balanced distribution between converted and unconverted leads, suggesting it's a moderate predictor when combined with other factors.</a:t>
            </a:r>
            <a:endParaRPr lang="en-US" sz="1700" dirty="0"/>
          </a:p>
        </p:txBody>
      </p:sp>
      <p:sp>
        <p:nvSpPr>
          <p:cNvPr id="8" name="Text 6"/>
          <p:cNvSpPr/>
          <p:nvPr/>
        </p:nvSpPr>
        <p:spPr>
          <a:xfrm>
            <a:off x="9643348" y="3006804"/>
            <a:ext cx="2793206"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Time Spent on Website</a:t>
            </a:r>
            <a:endParaRPr lang="en-US" sz="1900" dirty="0"/>
          </a:p>
        </p:txBody>
      </p:sp>
      <p:sp>
        <p:nvSpPr>
          <p:cNvPr id="9" name="Text 7"/>
          <p:cNvSpPr/>
          <p:nvPr/>
        </p:nvSpPr>
        <p:spPr>
          <a:xfrm>
            <a:off x="9643348" y="3444954"/>
            <a:ext cx="4105989" cy="1409700"/>
          </a:xfrm>
          <a:prstGeom prst="rect">
            <a:avLst/>
          </a:prstGeom>
          <a:noFill/>
          <a:ln/>
        </p:spPr>
        <p:txBody>
          <a:bodyPr wrap="square" lIns="0" tIns="0" rIns="0" bIns="0" rtlCol="0" anchor="t"/>
          <a:lstStyle/>
          <a:p>
            <a:pPr algn="l" indent="0" marL="0">
              <a:lnSpc>
                <a:spcPts val="2750"/>
              </a:lnSpc>
              <a:buNone/>
            </a:pPr>
            <a:r>
              <a:rPr lang="en-US" sz="1700" b="1" dirty="0">
                <a:solidFill>
                  <a:srgbClr val="DAD8E9"/>
                </a:solidFill>
                <a:latin typeface="Mukta Light" pitchFamily="34" charset="0"/>
                <a:ea typeface="Mukta Light" pitchFamily="34" charset="-122"/>
                <a:cs typeface="Mukta Light" pitchFamily="34" charset="-120"/>
              </a:rPr>
              <a:t>Most significant predictor:</a:t>
            </a:r>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 Shows considerably more converted leads compared to unconverted. Higher time spent directly correlates with higher conversion probability.</a:t>
            </a:r>
            <a:endParaRPr lang="en-US" sz="1700" dirty="0"/>
          </a:p>
        </p:txBody>
      </p:sp>
      <p:sp>
        <p:nvSpPr>
          <p:cNvPr id="10" name="Shape 8"/>
          <p:cNvSpPr/>
          <p:nvPr/>
        </p:nvSpPr>
        <p:spPr>
          <a:xfrm>
            <a:off x="881063" y="5454848"/>
            <a:ext cx="12868275" cy="1640919"/>
          </a:xfrm>
          <a:prstGeom prst="roundRect">
            <a:avLst>
              <a:gd name="adj" fmla="val 5639"/>
            </a:avLst>
          </a:prstGeom>
          <a:solidFill>
            <a:srgbClr val="321A2C"/>
          </a:solidFill>
          <a:ln/>
        </p:spPr>
      </p:sp>
      <p:pic>
        <p:nvPicPr>
          <p:cNvPr id="11" name="Image 0" descr="preencoded.png">    </p:cNvPr>
          <p:cNvPicPr>
            <a:picLocks noChangeAspect="1"/>
          </p:cNvPicPr>
          <p:nvPr/>
        </p:nvPicPr>
        <p:blipFill>
          <a:blip r:embed="rId1"/>
          <a:stretch>
            <a:fillRect/>
          </a:stretch>
        </p:blipFill>
        <p:spPr>
          <a:xfrm>
            <a:off x="1101328" y="5781199"/>
            <a:ext cx="275273" cy="220266"/>
          </a:xfrm>
          <a:prstGeom prst="rect">
            <a:avLst/>
          </a:prstGeom>
        </p:spPr>
      </p:pic>
      <p:sp>
        <p:nvSpPr>
          <p:cNvPr id="12" name="Text 9"/>
          <p:cNvSpPr/>
          <p:nvPr/>
        </p:nvSpPr>
        <p:spPr>
          <a:xfrm>
            <a:off x="1596866" y="5730121"/>
            <a:ext cx="11932206" cy="1057275"/>
          </a:xfrm>
          <a:prstGeom prst="rect">
            <a:avLst/>
          </a:prstGeom>
          <a:noFill/>
          <a:ln/>
        </p:spPr>
        <p:txBody>
          <a:bodyPr wrap="square" lIns="0" tIns="0" rIns="0" bIns="0" rtlCol="0" anchor="t"/>
          <a:lstStyle/>
          <a:p>
            <a:pPr algn="l" indent="0" marL="0">
              <a:lnSpc>
                <a:spcPts val="2750"/>
              </a:lnSpc>
              <a:buNone/>
            </a:pPr>
            <a:r>
              <a:rPr lang="en-US" sz="1700" b="1" dirty="0">
                <a:solidFill>
                  <a:srgbClr val="FFFFFF"/>
                </a:solidFill>
                <a:latin typeface="Mukta Light" pitchFamily="34" charset="0"/>
                <a:ea typeface="Mukta Light" pitchFamily="34" charset="-122"/>
                <a:cs typeface="Mukta Light" pitchFamily="34" charset="-120"/>
              </a:rPr>
              <a:t>Key Finding:</a:t>
            </a:r>
            <a:pPr algn="l" indent="0" marL="0">
              <a:lnSpc>
                <a:spcPts val="2750"/>
              </a:lnSpc>
              <a:buNone/>
            </a:pPr>
            <a:r>
              <a:rPr lang="en-US" sz="1700" dirty="0">
                <a:solidFill>
                  <a:srgbClr val="FFFFFF"/>
                </a:solidFill>
                <a:latin typeface="Mukta Light" pitchFamily="34" charset="0"/>
                <a:ea typeface="Mukta Light" pitchFamily="34" charset="-122"/>
                <a:cs typeface="Mukta Light" pitchFamily="34" charset="-120"/>
              </a:rPr>
              <a:t> There is a strong positive correlation between 'Total Visits' and 'Page Views per Visit'. More importantly, customers who spend more time on the website have a higher lead conversion rate, indicating that increasing website engagement time can lead to higher conversion rates.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7695" y="417790"/>
            <a:ext cx="6565225" cy="422077"/>
          </a:xfrm>
          <a:prstGeom prst="rect">
            <a:avLst/>
          </a:prstGeom>
          <a:noFill/>
          <a:ln/>
        </p:spPr>
        <p:txBody>
          <a:bodyPr wrap="none" lIns="0" tIns="0" rIns="0" bIns="0" rtlCol="0" anchor="t"/>
          <a:lstStyle/>
          <a:p>
            <a:pPr algn="l" indent="0" marL="0">
              <a:lnSpc>
                <a:spcPts val="3300"/>
              </a:lnSpc>
              <a:buNone/>
            </a:pPr>
            <a:r>
              <a:rPr lang="en-US" sz="2650" dirty="0">
                <a:solidFill>
                  <a:srgbClr val="C6BFEE"/>
                </a:solidFill>
                <a:latin typeface="Prompt Medium" pitchFamily="34" charset="0"/>
                <a:ea typeface="Prompt Medium" pitchFamily="34" charset="-122"/>
                <a:cs typeface="Prompt Medium" pitchFamily="34" charset="-120"/>
              </a:rPr>
              <a:t>Model Performance: Exceptional Results</a:t>
            </a:r>
            <a:endParaRPr lang="en-US" sz="2650" dirty="0"/>
          </a:p>
        </p:txBody>
      </p:sp>
      <p:sp>
        <p:nvSpPr>
          <p:cNvPr id="3" name="Text 1"/>
          <p:cNvSpPr/>
          <p:nvPr/>
        </p:nvSpPr>
        <p:spPr>
          <a:xfrm>
            <a:off x="607695" y="1314569"/>
            <a:ext cx="5143619" cy="501253"/>
          </a:xfrm>
          <a:prstGeom prst="rect">
            <a:avLst/>
          </a:prstGeom>
          <a:noFill/>
          <a:ln/>
        </p:spPr>
        <p:txBody>
          <a:bodyPr wrap="none" lIns="0" tIns="0" rIns="0" bIns="0" rtlCol="0" anchor="t"/>
          <a:lstStyle/>
          <a:p>
            <a:pPr algn="ctr" indent="0" marL="0">
              <a:lnSpc>
                <a:spcPts val="3900"/>
              </a:lnSpc>
              <a:buNone/>
            </a:pPr>
            <a:r>
              <a:rPr lang="en-US" sz="3900" dirty="0">
                <a:solidFill>
                  <a:srgbClr val="DAD8E9"/>
                </a:solidFill>
                <a:latin typeface="Prompt Medium" pitchFamily="34" charset="0"/>
                <a:ea typeface="Prompt Medium" pitchFamily="34" charset="-122"/>
                <a:cs typeface="Prompt Medium" pitchFamily="34" charset="-120"/>
              </a:rPr>
              <a:t>78.3%</a:t>
            </a:r>
            <a:endParaRPr lang="en-US" sz="3900" dirty="0"/>
          </a:p>
        </p:txBody>
      </p:sp>
      <p:sp>
        <p:nvSpPr>
          <p:cNvPr id="4" name="Text 2"/>
          <p:cNvSpPr/>
          <p:nvPr/>
        </p:nvSpPr>
        <p:spPr>
          <a:xfrm>
            <a:off x="2335411" y="2005727"/>
            <a:ext cx="1688068" cy="210979"/>
          </a:xfrm>
          <a:prstGeom prst="rect">
            <a:avLst/>
          </a:prstGeom>
          <a:noFill/>
          <a:ln/>
        </p:spPr>
        <p:txBody>
          <a:bodyPr wrap="none" lIns="0" tIns="0" rIns="0" bIns="0" rtlCol="0" anchor="t"/>
          <a:lstStyle/>
          <a:p>
            <a:pPr algn="ctr" indent="0" marL="0">
              <a:lnSpc>
                <a:spcPts val="1650"/>
              </a:lnSpc>
              <a:buNone/>
            </a:pPr>
            <a:r>
              <a:rPr lang="en-US" sz="1300" dirty="0">
                <a:solidFill>
                  <a:srgbClr val="DAD8E9"/>
                </a:solidFill>
                <a:latin typeface="Prompt Medium" pitchFamily="34" charset="0"/>
                <a:ea typeface="Prompt Medium" pitchFamily="34" charset="-122"/>
                <a:cs typeface="Prompt Medium" pitchFamily="34" charset="-120"/>
              </a:rPr>
              <a:t>Accuracy</a:t>
            </a:r>
            <a:endParaRPr lang="en-US" sz="1300" dirty="0"/>
          </a:p>
        </p:txBody>
      </p:sp>
      <p:sp>
        <p:nvSpPr>
          <p:cNvPr id="5" name="Text 3"/>
          <p:cNvSpPr/>
          <p:nvPr/>
        </p:nvSpPr>
        <p:spPr>
          <a:xfrm>
            <a:off x="607695" y="2368629"/>
            <a:ext cx="5143619" cy="243007"/>
          </a:xfrm>
          <a:prstGeom prst="rect">
            <a:avLst/>
          </a:prstGeom>
          <a:noFill/>
          <a:ln/>
        </p:spPr>
        <p:txBody>
          <a:bodyPr wrap="none" lIns="0" tIns="0" rIns="0" bIns="0" rtlCol="0" anchor="t"/>
          <a:lstStyle/>
          <a:p>
            <a:pPr algn="ctr" indent="0" marL="0">
              <a:lnSpc>
                <a:spcPts val="1900"/>
              </a:lnSpc>
              <a:buNone/>
            </a:pPr>
            <a:r>
              <a:rPr lang="en-US" sz="1150" dirty="0">
                <a:solidFill>
                  <a:srgbClr val="DAD8E9"/>
                </a:solidFill>
                <a:latin typeface="Mukta Light" pitchFamily="34" charset="0"/>
                <a:ea typeface="Mukta Light" pitchFamily="34" charset="-122"/>
                <a:cs typeface="Mukta Light" pitchFamily="34" charset="-120"/>
              </a:rPr>
              <a:t>Overall model accuracy on test set</a:t>
            </a:r>
            <a:endParaRPr lang="en-US" sz="1150" dirty="0"/>
          </a:p>
        </p:txBody>
      </p:sp>
      <p:sp>
        <p:nvSpPr>
          <p:cNvPr id="6" name="Text 4"/>
          <p:cNvSpPr/>
          <p:nvPr/>
        </p:nvSpPr>
        <p:spPr>
          <a:xfrm>
            <a:off x="607695" y="2991445"/>
            <a:ext cx="5143619" cy="501253"/>
          </a:xfrm>
          <a:prstGeom prst="rect">
            <a:avLst/>
          </a:prstGeom>
          <a:noFill/>
          <a:ln/>
        </p:spPr>
        <p:txBody>
          <a:bodyPr wrap="none" lIns="0" tIns="0" rIns="0" bIns="0" rtlCol="0" anchor="t"/>
          <a:lstStyle/>
          <a:p>
            <a:pPr algn="ctr" indent="0" marL="0">
              <a:lnSpc>
                <a:spcPts val="3900"/>
              </a:lnSpc>
              <a:buNone/>
            </a:pPr>
            <a:r>
              <a:rPr lang="en-US" sz="3900" dirty="0">
                <a:solidFill>
                  <a:srgbClr val="DAD8E9"/>
                </a:solidFill>
                <a:latin typeface="Prompt Medium" pitchFamily="34" charset="0"/>
                <a:ea typeface="Prompt Medium" pitchFamily="34" charset="-122"/>
                <a:cs typeface="Prompt Medium" pitchFamily="34" charset="-120"/>
              </a:rPr>
              <a:t>83.6%</a:t>
            </a:r>
            <a:endParaRPr lang="en-US" sz="3900" dirty="0"/>
          </a:p>
        </p:txBody>
      </p:sp>
      <p:sp>
        <p:nvSpPr>
          <p:cNvPr id="7" name="Text 5"/>
          <p:cNvSpPr/>
          <p:nvPr/>
        </p:nvSpPr>
        <p:spPr>
          <a:xfrm>
            <a:off x="2335411" y="3682603"/>
            <a:ext cx="1688068" cy="210979"/>
          </a:xfrm>
          <a:prstGeom prst="rect">
            <a:avLst/>
          </a:prstGeom>
          <a:noFill/>
          <a:ln/>
        </p:spPr>
        <p:txBody>
          <a:bodyPr wrap="none" lIns="0" tIns="0" rIns="0" bIns="0" rtlCol="0" anchor="t"/>
          <a:lstStyle/>
          <a:p>
            <a:pPr algn="ctr" indent="0" marL="0">
              <a:lnSpc>
                <a:spcPts val="1650"/>
              </a:lnSpc>
              <a:buNone/>
            </a:pPr>
            <a:r>
              <a:rPr lang="en-US" sz="1300" dirty="0">
                <a:solidFill>
                  <a:srgbClr val="DAD8E9"/>
                </a:solidFill>
                <a:latin typeface="Prompt Medium" pitchFamily="34" charset="0"/>
                <a:ea typeface="Prompt Medium" pitchFamily="34" charset="-122"/>
                <a:cs typeface="Prompt Medium" pitchFamily="34" charset="-120"/>
              </a:rPr>
              <a:t>Sensitivity</a:t>
            </a:r>
            <a:endParaRPr lang="en-US" sz="1300" dirty="0"/>
          </a:p>
        </p:txBody>
      </p:sp>
      <p:sp>
        <p:nvSpPr>
          <p:cNvPr id="8" name="Text 6"/>
          <p:cNvSpPr/>
          <p:nvPr/>
        </p:nvSpPr>
        <p:spPr>
          <a:xfrm>
            <a:off x="607695" y="4045506"/>
            <a:ext cx="5143619" cy="243007"/>
          </a:xfrm>
          <a:prstGeom prst="rect">
            <a:avLst/>
          </a:prstGeom>
          <a:noFill/>
          <a:ln/>
        </p:spPr>
        <p:txBody>
          <a:bodyPr wrap="none" lIns="0" tIns="0" rIns="0" bIns="0" rtlCol="0" anchor="t"/>
          <a:lstStyle/>
          <a:p>
            <a:pPr algn="ctr" indent="0" marL="0">
              <a:lnSpc>
                <a:spcPts val="1900"/>
              </a:lnSpc>
              <a:buNone/>
            </a:pPr>
            <a:r>
              <a:rPr lang="en-US" sz="1150" dirty="0">
                <a:solidFill>
                  <a:srgbClr val="DAD8E9"/>
                </a:solidFill>
                <a:latin typeface="Mukta Light" pitchFamily="34" charset="0"/>
                <a:ea typeface="Mukta Light" pitchFamily="34" charset="-122"/>
                <a:cs typeface="Mukta Light" pitchFamily="34" charset="-120"/>
              </a:rPr>
              <a:t>True positive rate (recall)</a:t>
            </a:r>
            <a:endParaRPr lang="en-US" sz="1150" dirty="0"/>
          </a:p>
        </p:txBody>
      </p:sp>
      <p:sp>
        <p:nvSpPr>
          <p:cNvPr id="9" name="Text 7"/>
          <p:cNvSpPr/>
          <p:nvPr/>
        </p:nvSpPr>
        <p:spPr>
          <a:xfrm>
            <a:off x="607695" y="4668322"/>
            <a:ext cx="5143619" cy="501253"/>
          </a:xfrm>
          <a:prstGeom prst="rect">
            <a:avLst/>
          </a:prstGeom>
          <a:noFill/>
          <a:ln/>
        </p:spPr>
        <p:txBody>
          <a:bodyPr wrap="none" lIns="0" tIns="0" rIns="0" bIns="0" rtlCol="0" anchor="t"/>
          <a:lstStyle/>
          <a:p>
            <a:pPr algn="ctr" indent="0" marL="0">
              <a:lnSpc>
                <a:spcPts val="3900"/>
              </a:lnSpc>
              <a:buNone/>
            </a:pPr>
            <a:r>
              <a:rPr lang="en-US" sz="3900" dirty="0">
                <a:solidFill>
                  <a:srgbClr val="DAD8E9"/>
                </a:solidFill>
                <a:latin typeface="Prompt Medium" pitchFamily="34" charset="0"/>
                <a:ea typeface="Prompt Medium" pitchFamily="34" charset="-122"/>
                <a:cs typeface="Prompt Medium" pitchFamily="34" charset="-120"/>
              </a:rPr>
              <a:t>75.2%</a:t>
            </a:r>
            <a:endParaRPr lang="en-US" sz="3900" dirty="0"/>
          </a:p>
        </p:txBody>
      </p:sp>
      <p:sp>
        <p:nvSpPr>
          <p:cNvPr id="10" name="Text 8"/>
          <p:cNvSpPr/>
          <p:nvPr/>
        </p:nvSpPr>
        <p:spPr>
          <a:xfrm>
            <a:off x="2335411" y="5359479"/>
            <a:ext cx="1688068" cy="210979"/>
          </a:xfrm>
          <a:prstGeom prst="rect">
            <a:avLst/>
          </a:prstGeom>
          <a:noFill/>
          <a:ln/>
        </p:spPr>
        <p:txBody>
          <a:bodyPr wrap="none" lIns="0" tIns="0" rIns="0" bIns="0" rtlCol="0" anchor="t"/>
          <a:lstStyle/>
          <a:p>
            <a:pPr algn="ctr" indent="0" marL="0">
              <a:lnSpc>
                <a:spcPts val="1650"/>
              </a:lnSpc>
              <a:buNone/>
            </a:pPr>
            <a:r>
              <a:rPr lang="en-US" sz="1300" dirty="0">
                <a:solidFill>
                  <a:srgbClr val="DAD8E9"/>
                </a:solidFill>
                <a:latin typeface="Prompt Medium" pitchFamily="34" charset="0"/>
                <a:ea typeface="Prompt Medium" pitchFamily="34" charset="-122"/>
                <a:cs typeface="Prompt Medium" pitchFamily="34" charset="-120"/>
              </a:rPr>
              <a:t>Specificity</a:t>
            </a:r>
            <a:endParaRPr lang="en-US" sz="1300" dirty="0"/>
          </a:p>
        </p:txBody>
      </p:sp>
      <p:sp>
        <p:nvSpPr>
          <p:cNvPr id="11" name="Text 9"/>
          <p:cNvSpPr/>
          <p:nvPr/>
        </p:nvSpPr>
        <p:spPr>
          <a:xfrm>
            <a:off x="607695" y="5722382"/>
            <a:ext cx="5143619" cy="243007"/>
          </a:xfrm>
          <a:prstGeom prst="rect">
            <a:avLst/>
          </a:prstGeom>
          <a:noFill/>
          <a:ln/>
        </p:spPr>
        <p:txBody>
          <a:bodyPr wrap="none" lIns="0" tIns="0" rIns="0" bIns="0" rtlCol="0" anchor="t"/>
          <a:lstStyle/>
          <a:p>
            <a:pPr algn="ctr" indent="0" marL="0">
              <a:lnSpc>
                <a:spcPts val="1900"/>
              </a:lnSpc>
              <a:buNone/>
            </a:pPr>
            <a:r>
              <a:rPr lang="en-US" sz="1150" dirty="0">
                <a:solidFill>
                  <a:srgbClr val="DAD8E9"/>
                </a:solidFill>
                <a:latin typeface="Mukta Light" pitchFamily="34" charset="0"/>
                <a:ea typeface="Mukta Light" pitchFamily="34" charset="-122"/>
                <a:cs typeface="Mukta Light" pitchFamily="34" charset="-120"/>
              </a:rPr>
              <a:t>True negative rate</a:t>
            </a:r>
            <a:endParaRPr lang="en-US" sz="1150" dirty="0"/>
          </a:p>
        </p:txBody>
      </p:sp>
      <p:sp>
        <p:nvSpPr>
          <p:cNvPr id="12" name="Text 10"/>
          <p:cNvSpPr/>
          <p:nvPr/>
        </p:nvSpPr>
        <p:spPr>
          <a:xfrm>
            <a:off x="607695" y="6345198"/>
            <a:ext cx="5143619" cy="501253"/>
          </a:xfrm>
          <a:prstGeom prst="rect">
            <a:avLst/>
          </a:prstGeom>
          <a:noFill/>
          <a:ln/>
        </p:spPr>
        <p:txBody>
          <a:bodyPr wrap="none" lIns="0" tIns="0" rIns="0" bIns="0" rtlCol="0" anchor="t"/>
          <a:lstStyle/>
          <a:p>
            <a:pPr algn="ctr" indent="0" marL="0">
              <a:lnSpc>
                <a:spcPts val="3900"/>
              </a:lnSpc>
              <a:buNone/>
            </a:pPr>
            <a:r>
              <a:rPr lang="en-US" sz="3900" dirty="0">
                <a:solidFill>
                  <a:srgbClr val="DAD8E9"/>
                </a:solidFill>
                <a:latin typeface="Prompt Medium" pitchFamily="34" charset="0"/>
                <a:ea typeface="Prompt Medium" pitchFamily="34" charset="-122"/>
                <a:cs typeface="Prompt Medium" pitchFamily="34" charset="-120"/>
              </a:rPr>
              <a:t>0.86</a:t>
            </a:r>
            <a:endParaRPr lang="en-US" sz="3900" dirty="0"/>
          </a:p>
        </p:txBody>
      </p:sp>
      <p:sp>
        <p:nvSpPr>
          <p:cNvPr id="13" name="Text 11"/>
          <p:cNvSpPr/>
          <p:nvPr/>
        </p:nvSpPr>
        <p:spPr>
          <a:xfrm>
            <a:off x="2335411" y="7036356"/>
            <a:ext cx="1688068" cy="210979"/>
          </a:xfrm>
          <a:prstGeom prst="rect">
            <a:avLst/>
          </a:prstGeom>
          <a:noFill/>
          <a:ln/>
        </p:spPr>
        <p:txBody>
          <a:bodyPr wrap="none" lIns="0" tIns="0" rIns="0" bIns="0" rtlCol="0" anchor="t"/>
          <a:lstStyle/>
          <a:p>
            <a:pPr algn="ctr" indent="0" marL="0">
              <a:lnSpc>
                <a:spcPts val="1650"/>
              </a:lnSpc>
              <a:buNone/>
            </a:pPr>
            <a:r>
              <a:rPr lang="en-US" sz="1300" dirty="0">
                <a:solidFill>
                  <a:srgbClr val="DAD8E9"/>
                </a:solidFill>
                <a:latin typeface="Prompt Medium" pitchFamily="34" charset="0"/>
                <a:ea typeface="Prompt Medium" pitchFamily="34" charset="-122"/>
                <a:cs typeface="Prompt Medium" pitchFamily="34" charset="-120"/>
              </a:rPr>
              <a:t>ROC AUC</a:t>
            </a:r>
            <a:endParaRPr lang="en-US" sz="1300" dirty="0"/>
          </a:p>
        </p:txBody>
      </p:sp>
      <p:sp>
        <p:nvSpPr>
          <p:cNvPr id="14" name="Text 12"/>
          <p:cNvSpPr/>
          <p:nvPr/>
        </p:nvSpPr>
        <p:spPr>
          <a:xfrm>
            <a:off x="607695" y="7399258"/>
            <a:ext cx="5143619" cy="243007"/>
          </a:xfrm>
          <a:prstGeom prst="rect">
            <a:avLst/>
          </a:prstGeom>
          <a:noFill/>
          <a:ln/>
        </p:spPr>
        <p:txBody>
          <a:bodyPr wrap="none" lIns="0" tIns="0" rIns="0" bIns="0" rtlCol="0" anchor="t"/>
          <a:lstStyle/>
          <a:p>
            <a:pPr algn="ctr" indent="0" marL="0">
              <a:lnSpc>
                <a:spcPts val="1900"/>
              </a:lnSpc>
              <a:buNone/>
            </a:pPr>
            <a:r>
              <a:rPr lang="en-US" sz="1150" dirty="0">
                <a:solidFill>
                  <a:srgbClr val="DAD8E9"/>
                </a:solidFill>
                <a:latin typeface="Mukta Light" pitchFamily="34" charset="0"/>
                <a:ea typeface="Mukta Light" pitchFamily="34" charset="-122"/>
                <a:cs typeface="Mukta Light" pitchFamily="34" charset="-120"/>
              </a:rPr>
              <a:t>Area under ROC curve</a:t>
            </a:r>
            <a:endParaRPr lang="en-US" sz="1150" dirty="0"/>
          </a:p>
        </p:txBody>
      </p:sp>
      <p:sp>
        <p:nvSpPr>
          <p:cNvPr id="15" name="Text 13"/>
          <p:cNvSpPr/>
          <p:nvPr/>
        </p:nvSpPr>
        <p:spPr>
          <a:xfrm>
            <a:off x="6129457" y="1219676"/>
            <a:ext cx="2007037" cy="210979"/>
          </a:xfrm>
          <a:prstGeom prst="rect">
            <a:avLst/>
          </a:prstGeom>
          <a:noFill/>
          <a:ln/>
        </p:spPr>
        <p:txBody>
          <a:bodyPr wrap="none" lIns="0" tIns="0" rIns="0" bIns="0" rtlCol="0" anchor="t"/>
          <a:lstStyle/>
          <a:p>
            <a:pPr algn="l" indent="0" marL="0">
              <a:lnSpc>
                <a:spcPts val="1650"/>
              </a:lnSpc>
              <a:buNone/>
            </a:pPr>
            <a:r>
              <a:rPr lang="en-US" sz="1300" dirty="0">
                <a:solidFill>
                  <a:srgbClr val="C6BFEE"/>
                </a:solidFill>
                <a:latin typeface="Prompt Medium" pitchFamily="34" charset="0"/>
                <a:ea typeface="Prompt Medium" pitchFamily="34" charset="-122"/>
                <a:cs typeface="Prompt Medium" pitchFamily="34" charset="-120"/>
              </a:rPr>
              <a:t>Model Evaluation Details</a:t>
            </a:r>
            <a:endParaRPr lang="en-US" sz="1300" dirty="0"/>
          </a:p>
        </p:txBody>
      </p:sp>
      <p:sp>
        <p:nvSpPr>
          <p:cNvPr id="16" name="Text 14"/>
          <p:cNvSpPr/>
          <p:nvPr/>
        </p:nvSpPr>
        <p:spPr>
          <a:xfrm>
            <a:off x="6129457" y="1582579"/>
            <a:ext cx="7900749" cy="486013"/>
          </a:xfrm>
          <a:prstGeom prst="rect">
            <a:avLst/>
          </a:prstGeom>
          <a:noFill/>
          <a:ln/>
        </p:spPr>
        <p:txBody>
          <a:bodyPr wrap="square" lIns="0" tIns="0" rIns="0" bIns="0" rtlCol="0" anchor="t"/>
          <a:lstStyle/>
          <a:p>
            <a:pPr algn="l" indent="0" marL="0">
              <a:lnSpc>
                <a:spcPts val="1900"/>
              </a:lnSpc>
              <a:buNone/>
            </a:pPr>
            <a:r>
              <a:rPr lang="en-US" sz="1150" dirty="0">
                <a:solidFill>
                  <a:srgbClr val="DAD8E9"/>
                </a:solidFill>
                <a:latin typeface="Mukta Light" pitchFamily="34" charset="0"/>
                <a:ea typeface="Mukta Light" pitchFamily="34" charset="-122"/>
                <a:cs typeface="Mukta Light" pitchFamily="34" charset="-120"/>
              </a:rPr>
              <a:t>Model evaluation was carried out using a Confusion Matrix with a cutoff point of 0.36 suggested by the ROC curve analysis. The precision-recall trade-off yielded optimal results with a cut-off of 0.41:</a:t>
            </a:r>
            <a:endParaRPr lang="en-US" sz="1150" dirty="0"/>
          </a:p>
        </p:txBody>
      </p:sp>
      <p:sp>
        <p:nvSpPr>
          <p:cNvPr id="17" name="Text 15"/>
          <p:cNvSpPr/>
          <p:nvPr/>
        </p:nvSpPr>
        <p:spPr>
          <a:xfrm>
            <a:off x="6129457" y="2205276"/>
            <a:ext cx="7900749" cy="243007"/>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DAD8E9"/>
                </a:solidFill>
                <a:latin typeface="Mukta Light" pitchFamily="34" charset="0"/>
                <a:ea typeface="Mukta Light" pitchFamily="34" charset="-122"/>
                <a:cs typeface="Mukta Light" pitchFamily="34" charset="-120"/>
              </a:rPr>
              <a:t>Precision score:</a:t>
            </a:r>
            <a:pPr algn="l" indent="0" marL="0">
              <a:lnSpc>
                <a:spcPts val="1900"/>
              </a:lnSpc>
              <a:buNone/>
            </a:pPr>
            <a:r>
              <a:rPr lang="en-US" sz="1150" dirty="0">
                <a:solidFill>
                  <a:srgbClr val="DAD8E9"/>
                </a:solidFill>
                <a:latin typeface="Mukta Light" pitchFamily="34" charset="0"/>
                <a:ea typeface="Mukta Light" pitchFamily="34" charset="-122"/>
                <a:cs typeface="Mukta Light" pitchFamily="34" charset="-120"/>
              </a:rPr>
              <a:t> 0.70</a:t>
            </a:r>
            <a:endParaRPr lang="en-US" sz="1150" dirty="0"/>
          </a:p>
        </p:txBody>
      </p:sp>
      <p:sp>
        <p:nvSpPr>
          <p:cNvPr id="18" name="Text 16"/>
          <p:cNvSpPr/>
          <p:nvPr/>
        </p:nvSpPr>
        <p:spPr>
          <a:xfrm>
            <a:off x="6129457" y="2501384"/>
            <a:ext cx="7900749" cy="243007"/>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DAD8E9"/>
                </a:solidFill>
                <a:latin typeface="Mukta Light" pitchFamily="34" charset="0"/>
                <a:ea typeface="Mukta Light" pitchFamily="34" charset="-122"/>
                <a:cs typeface="Mukta Light" pitchFamily="34" charset="-120"/>
              </a:rPr>
              <a:t>Recall score:</a:t>
            </a:r>
            <a:pPr algn="l" indent="0" marL="0">
              <a:lnSpc>
                <a:spcPts val="1900"/>
              </a:lnSpc>
              <a:buNone/>
            </a:pPr>
            <a:r>
              <a:rPr lang="en-US" sz="1150" dirty="0">
                <a:solidFill>
                  <a:srgbClr val="DAD8E9"/>
                </a:solidFill>
                <a:latin typeface="Mukta Light" pitchFamily="34" charset="0"/>
                <a:ea typeface="Mukta Light" pitchFamily="34" charset="-122"/>
                <a:cs typeface="Mukta Light" pitchFamily="34" charset="-120"/>
              </a:rPr>
              <a:t> 0.7962</a:t>
            </a:r>
            <a:endParaRPr lang="en-US" sz="1150" dirty="0"/>
          </a:p>
        </p:txBody>
      </p:sp>
      <p:sp>
        <p:nvSpPr>
          <p:cNvPr id="19" name="Text 17"/>
          <p:cNvSpPr/>
          <p:nvPr/>
        </p:nvSpPr>
        <p:spPr>
          <a:xfrm>
            <a:off x="6129457" y="2881074"/>
            <a:ext cx="7900749" cy="729020"/>
          </a:xfrm>
          <a:prstGeom prst="rect">
            <a:avLst/>
          </a:prstGeom>
          <a:noFill/>
          <a:ln/>
        </p:spPr>
        <p:txBody>
          <a:bodyPr wrap="square" lIns="0" tIns="0" rIns="0" bIns="0" rtlCol="0" anchor="t"/>
          <a:lstStyle/>
          <a:p>
            <a:pPr algn="l" indent="0" marL="0">
              <a:lnSpc>
                <a:spcPts val="1900"/>
              </a:lnSpc>
              <a:buNone/>
            </a:pPr>
            <a:r>
              <a:rPr lang="en-US" sz="1150" dirty="0">
                <a:solidFill>
                  <a:srgbClr val="DAD8E9"/>
                </a:solidFill>
                <a:latin typeface="Mukta Light" pitchFamily="34" charset="0"/>
                <a:ea typeface="Mukta Light" pitchFamily="34" charset="-122"/>
                <a:cs typeface="Mukta Light" pitchFamily="34" charset="-120"/>
              </a:rPr>
              <a:t>The Area under ROC for both train and test datasets is 0.86, indicating that the model is an excellent predictor. The curve plotted close to the top left corner of the plot indicates that the model has a high true positive rate and a low false positive rate at all threshold values.</a:t>
            </a:r>
            <a:endParaRPr lang="en-US" sz="1150" dirty="0"/>
          </a:p>
        </p:txBody>
      </p:sp>
      <p:sp>
        <p:nvSpPr>
          <p:cNvPr id="20" name="Text 18"/>
          <p:cNvSpPr/>
          <p:nvPr/>
        </p:nvSpPr>
        <p:spPr>
          <a:xfrm>
            <a:off x="6129457" y="3746778"/>
            <a:ext cx="7900749" cy="486013"/>
          </a:xfrm>
          <a:prstGeom prst="rect">
            <a:avLst/>
          </a:prstGeom>
          <a:noFill/>
          <a:ln/>
        </p:spPr>
        <p:txBody>
          <a:bodyPr wrap="square" lIns="0" tIns="0" rIns="0" bIns="0" rtlCol="0" anchor="t"/>
          <a:lstStyle/>
          <a:p>
            <a:pPr algn="l" indent="0" marL="0">
              <a:lnSpc>
                <a:spcPts val="1900"/>
              </a:lnSpc>
              <a:buNone/>
            </a:pPr>
            <a:r>
              <a:rPr lang="en-US" sz="1150" dirty="0">
                <a:solidFill>
                  <a:srgbClr val="DAD8E9"/>
                </a:solidFill>
                <a:highlight>
                  <a:srgbClr val="A95B95"/>
                </a:highlight>
                <a:latin typeface="Mukta Light" pitchFamily="34" charset="0"/>
                <a:ea typeface="Mukta Light" pitchFamily="34" charset="-122"/>
                <a:cs typeface="Mukta Light" pitchFamily="34" charset="-120"/>
              </a:rPr>
              <a:t>Critical Success:</a:t>
            </a:r>
            <a:pPr algn="l" indent="0" marL="0">
              <a:lnSpc>
                <a:spcPts val="1900"/>
              </a:lnSpc>
              <a:buNone/>
            </a:pPr>
            <a:r>
              <a:rPr lang="en-US" sz="1150" dirty="0">
                <a:solidFill>
                  <a:srgbClr val="DAD8E9"/>
                </a:solidFill>
                <a:latin typeface="Mukta Light" pitchFamily="34" charset="0"/>
                <a:ea typeface="Mukta Light" pitchFamily="34" charset="-122"/>
                <a:cs typeface="Mukta Light" pitchFamily="34" charset="-120"/>
              </a:rPr>
              <a:t> The model maintains consistent performance across train and test sets, demonstrating strong generalization capability without overfitting.</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3193" y="538520"/>
            <a:ext cx="9837896" cy="543878"/>
          </a:xfrm>
          <a:prstGeom prst="rect">
            <a:avLst/>
          </a:prstGeom>
          <a:noFill/>
          <a:ln/>
        </p:spPr>
        <p:txBody>
          <a:bodyPr wrap="none" lIns="0" tIns="0" rIns="0" bIns="0" rtlCol="0" anchor="t"/>
          <a:lstStyle/>
          <a:p>
            <a:pPr algn="l" indent="0" marL="0">
              <a:lnSpc>
                <a:spcPts val="4250"/>
              </a:lnSpc>
              <a:buNone/>
            </a:pPr>
            <a:r>
              <a:rPr lang="en-US" sz="3400" dirty="0">
                <a:solidFill>
                  <a:srgbClr val="C6BFEE"/>
                </a:solidFill>
                <a:latin typeface="Prompt Medium" pitchFamily="34" charset="0"/>
                <a:ea typeface="Prompt Medium" pitchFamily="34" charset="-122"/>
                <a:cs typeface="Prompt Medium" pitchFamily="34" charset="-120"/>
              </a:rPr>
              <a:t>Actionable Conclusions: Prioritizing Hot Leads</a:t>
            </a:r>
            <a:endParaRPr lang="en-US" sz="3400" dirty="0"/>
          </a:p>
        </p:txBody>
      </p:sp>
      <p:sp>
        <p:nvSpPr>
          <p:cNvPr id="3" name="Text 1"/>
          <p:cNvSpPr/>
          <p:nvPr/>
        </p:nvSpPr>
        <p:spPr>
          <a:xfrm>
            <a:off x="783193" y="1473994"/>
            <a:ext cx="13064014" cy="313373"/>
          </a:xfrm>
          <a:prstGeom prst="rect">
            <a:avLst/>
          </a:prstGeom>
          <a:noFill/>
          <a:ln/>
        </p:spPr>
        <p:txBody>
          <a:bodyPr wrap="none" lIns="0" tIns="0" rIns="0" bIns="0" rtlCol="0" anchor="t"/>
          <a:lstStyle/>
          <a:p>
            <a:pPr algn="l"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The model identified </a:t>
            </a:r>
            <a:pPr algn="l" indent="0" marL="0">
              <a:lnSpc>
                <a:spcPts val="2450"/>
              </a:lnSpc>
              <a:buNone/>
            </a:pPr>
            <a:r>
              <a:rPr lang="en-US" sz="1500" b="1" dirty="0">
                <a:solidFill>
                  <a:srgbClr val="DAD8E9"/>
                </a:solidFill>
                <a:latin typeface="Mukta Light" pitchFamily="34" charset="0"/>
                <a:ea typeface="Mukta Light" pitchFamily="34" charset="-122"/>
                <a:cs typeface="Mukta Light" pitchFamily="34" charset="-120"/>
              </a:rPr>
              <a:t>434 hot leads</a:t>
            </a:r>
            <a:pPr algn="l"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 that require immediate contact. Here are the key strategic conclusions for maximizing conversion rates:</a:t>
            </a:r>
            <a:endParaRPr lang="en-US" sz="1500" dirty="0"/>
          </a:p>
        </p:txBody>
      </p:sp>
      <p:sp>
        <p:nvSpPr>
          <p:cNvPr id="4" name="Shape 2"/>
          <p:cNvSpPr/>
          <p:nvPr/>
        </p:nvSpPr>
        <p:spPr>
          <a:xfrm>
            <a:off x="783193" y="2007632"/>
            <a:ext cx="6434138" cy="1766530"/>
          </a:xfrm>
          <a:prstGeom prst="roundRect">
            <a:avLst>
              <a:gd name="adj" fmla="val 6211"/>
            </a:avLst>
          </a:prstGeom>
          <a:solidFill>
            <a:srgbClr val="0B0C23">
              <a:alpha val="95000"/>
            </a:srgbClr>
          </a:solidFill>
          <a:ln w="22860">
            <a:solidFill>
              <a:srgbClr val="6D4562"/>
            </a:solidFill>
            <a:prstDash val="solid"/>
          </a:ln>
        </p:spPr>
      </p:sp>
      <p:sp>
        <p:nvSpPr>
          <p:cNvPr id="5" name="Shape 3"/>
          <p:cNvSpPr/>
          <p:nvPr/>
        </p:nvSpPr>
        <p:spPr>
          <a:xfrm>
            <a:off x="760333" y="2007632"/>
            <a:ext cx="91440" cy="1766530"/>
          </a:xfrm>
          <a:prstGeom prst="roundRect">
            <a:avLst>
              <a:gd name="adj" fmla="val 89947"/>
            </a:avLst>
          </a:prstGeom>
          <a:solidFill>
            <a:srgbClr val="A95B95"/>
          </a:solidFill>
          <a:ln/>
        </p:spPr>
      </p:sp>
      <p:sp>
        <p:nvSpPr>
          <p:cNvPr id="6" name="Text 4"/>
          <p:cNvSpPr/>
          <p:nvPr/>
        </p:nvSpPr>
        <p:spPr>
          <a:xfrm>
            <a:off x="1070372" y="2226231"/>
            <a:ext cx="2175748" cy="271820"/>
          </a:xfrm>
          <a:prstGeom prst="rect">
            <a:avLst/>
          </a:prstGeom>
          <a:noFill/>
          <a:ln/>
        </p:spPr>
        <p:txBody>
          <a:bodyPr wrap="none" lIns="0" tIns="0" rIns="0" bIns="0" rtlCol="0" anchor="t"/>
          <a:lstStyle/>
          <a:p>
            <a:pPr algn="l" indent="0" marL="0">
              <a:lnSpc>
                <a:spcPts val="2100"/>
              </a:lnSpc>
              <a:buNone/>
            </a:pPr>
            <a:r>
              <a:rPr lang="en-US" sz="1700" dirty="0">
                <a:solidFill>
                  <a:srgbClr val="DAD8E9"/>
                </a:solidFill>
                <a:latin typeface="Prompt Medium" pitchFamily="34" charset="0"/>
                <a:ea typeface="Prompt Medium" pitchFamily="34" charset="-122"/>
                <a:cs typeface="Prompt Medium" pitchFamily="34" charset="-120"/>
              </a:rPr>
              <a:t>Time on Website</a:t>
            </a:r>
            <a:endParaRPr lang="en-US" sz="1700" dirty="0"/>
          </a:p>
        </p:txBody>
      </p:sp>
      <p:sp>
        <p:nvSpPr>
          <p:cNvPr id="7" name="Text 5"/>
          <p:cNvSpPr/>
          <p:nvPr/>
        </p:nvSpPr>
        <p:spPr>
          <a:xfrm>
            <a:off x="1070372" y="2615446"/>
            <a:ext cx="5928360" cy="940118"/>
          </a:xfrm>
          <a:prstGeom prst="rect">
            <a:avLst/>
          </a:prstGeom>
          <a:noFill/>
          <a:ln/>
        </p:spPr>
        <p:txBody>
          <a:bodyPr wrap="square" lIns="0" tIns="0" rIns="0" bIns="0" rtlCol="0" anchor="t"/>
          <a:lstStyle/>
          <a:p>
            <a:pPr algn="l"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Prioritize leads who spent more time on the website—these are significantly more likely to convert. This is the strongest predictor of conversion success.</a:t>
            </a:r>
            <a:endParaRPr lang="en-US" sz="1500" dirty="0"/>
          </a:p>
        </p:txBody>
      </p:sp>
      <p:sp>
        <p:nvSpPr>
          <p:cNvPr id="8" name="Shape 6"/>
          <p:cNvSpPr/>
          <p:nvPr/>
        </p:nvSpPr>
        <p:spPr>
          <a:xfrm>
            <a:off x="7413069" y="2007632"/>
            <a:ext cx="6434138" cy="1766530"/>
          </a:xfrm>
          <a:prstGeom prst="roundRect">
            <a:avLst>
              <a:gd name="adj" fmla="val 6211"/>
            </a:avLst>
          </a:prstGeom>
          <a:solidFill>
            <a:srgbClr val="0B0C23">
              <a:alpha val="95000"/>
            </a:srgbClr>
          </a:solidFill>
          <a:ln w="22860">
            <a:solidFill>
              <a:srgbClr val="6D4562"/>
            </a:solidFill>
            <a:prstDash val="solid"/>
          </a:ln>
        </p:spPr>
      </p:sp>
      <p:sp>
        <p:nvSpPr>
          <p:cNvPr id="9" name="Shape 7"/>
          <p:cNvSpPr/>
          <p:nvPr/>
        </p:nvSpPr>
        <p:spPr>
          <a:xfrm>
            <a:off x="7390209" y="2007632"/>
            <a:ext cx="91440" cy="1766530"/>
          </a:xfrm>
          <a:prstGeom prst="roundRect">
            <a:avLst>
              <a:gd name="adj" fmla="val 89947"/>
            </a:avLst>
          </a:prstGeom>
          <a:solidFill>
            <a:srgbClr val="A95B95"/>
          </a:solidFill>
          <a:ln/>
        </p:spPr>
      </p:sp>
      <p:sp>
        <p:nvSpPr>
          <p:cNvPr id="10" name="Text 8"/>
          <p:cNvSpPr/>
          <p:nvPr/>
        </p:nvSpPr>
        <p:spPr>
          <a:xfrm>
            <a:off x="7700248" y="2226231"/>
            <a:ext cx="2175748" cy="271820"/>
          </a:xfrm>
          <a:prstGeom prst="rect">
            <a:avLst/>
          </a:prstGeom>
          <a:noFill/>
          <a:ln/>
        </p:spPr>
        <p:txBody>
          <a:bodyPr wrap="none" lIns="0" tIns="0" rIns="0" bIns="0" rtlCol="0" anchor="t"/>
          <a:lstStyle/>
          <a:p>
            <a:pPr algn="l" indent="0" marL="0">
              <a:lnSpc>
                <a:spcPts val="2100"/>
              </a:lnSpc>
              <a:buNone/>
            </a:pPr>
            <a:r>
              <a:rPr lang="en-US" sz="1700" dirty="0">
                <a:solidFill>
                  <a:srgbClr val="DAD8E9"/>
                </a:solidFill>
                <a:latin typeface="Prompt Medium" pitchFamily="34" charset="0"/>
                <a:ea typeface="Prompt Medium" pitchFamily="34" charset="-122"/>
                <a:cs typeface="Prompt Medium" pitchFamily="34" charset="-120"/>
              </a:rPr>
              <a:t>Lead Origin Priority</a:t>
            </a:r>
            <a:endParaRPr lang="en-US" sz="1700" dirty="0"/>
          </a:p>
        </p:txBody>
      </p:sp>
      <p:sp>
        <p:nvSpPr>
          <p:cNvPr id="11" name="Text 9"/>
          <p:cNvSpPr/>
          <p:nvPr/>
        </p:nvSpPr>
        <p:spPr>
          <a:xfrm>
            <a:off x="7700248" y="2615446"/>
            <a:ext cx="5928360" cy="940118"/>
          </a:xfrm>
          <a:prstGeom prst="rect">
            <a:avLst/>
          </a:prstGeom>
          <a:noFill/>
          <a:ln/>
        </p:spPr>
        <p:txBody>
          <a:bodyPr wrap="square" lIns="0" tIns="0" rIns="0" bIns="0" rtlCol="0" anchor="t"/>
          <a:lstStyle/>
          <a:p>
            <a:pPr algn="l"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Focus on leads from "Lead Add Form" origin as they are highly likely to convert. </a:t>
            </a:r>
            <a:pPr algn="l" indent="0" marL="0">
              <a:lnSpc>
                <a:spcPts val="2450"/>
              </a:lnSpc>
              <a:buNone/>
            </a:pPr>
            <a:r>
              <a:rPr lang="en-US" sz="1500" b="1" dirty="0">
                <a:solidFill>
                  <a:srgbClr val="DAD8E9"/>
                </a:solidFill>
                <a:latin typeface="Mukta Light" pitchFamily="34" charset="0"/>
                <a:ea typeface="Mukta Light" pitchFamily="34" charset="-122"/>
                <a:cs typeface="Mukta Light" pitchFamily="34" charset="-120"/>
              </a:rPr>
              <a:t>Avoid</a:t>
            </a:r>
            <a:pPr algn="l"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 leads from "Landing Page Submission" as they show poor conversion rates.</a:t>
            </a:r>
            <a:endParaRPr lang="en-US" sz="1500" dirty="0"/>
          </a:p>
        </p:txBody>
      </p:sp>
      <p:sp>
        <p:nvSpPr>
          <p:cNvPr id="12" name="Shape 10"/>
          <p:cNvSpPr/>
          <p:nvPr/>
        </p:nvSpPr>
        <p:spPr>
          <a:xfrm>
            <a:off x="783193" y="3969901"/>
            <a:ext cx="6434138" cy="1766530"/>
          </a:xfrm>
          <a:prstGeom prst="roundRect">
            <a:avLst>
              <a:gd name="adj" fmla="val 6211"/>
            </a:avLst>
          </a:prstGeom>
          <a:solidFill>
            <a:srgbClr val="0B0C23">
              <a:alpha val="95000"/>
            </a:srgbClr>
          </a:solidFill>
          <a:ln w="22860">
            <a:solidFill>
              <a:srgbClr val="6D4562"/>
            </a:solidFill>
            <a:prstDash val="solid"/>
          </a:ln>
        </p:spPr>
      </p:sp>
      <p:sp>
        <p:nvSpPr>
          <p:cNvPr id="13" name="Shape 11"/>
          <p:cNvSpPr/>
          <p:nvPr/>
        </p:nvSpPr>
        <p:spPr>
          <a:xfrm>
            <a:off x="760333" y="3969901"/>
            <a:ext cx="91440" cy="1766530"/>
          </a:xfrm>
          <a:prstGeom prst="roundRect">
            <a:avLst>
              <a:gd name="adj" fmla="val 89947"/>
            </a:avLst>
          </a:prstGeom>
          <a:solidFill>
            <a:srgbClr val="A95B95"/>
          </a:solidFill>
          <a:ln/>
        </p:spPr>
      </p:sp>
      <p:sp>
        <p:nvSpPr>
          <p:cNvPr id="14" name="Text 12"/>
          <p:cNvSpPr/>
          <p:nvPr/>
        </p:nvSpPr>
        <p:spPr>
          <a:xfrm>
            <a:off x="1070372" y="4188500"/>
            <a:ext cx="2175748" cy="271820"/>
          </a:xfrm>
          <a:prstGeom prst="rect">
            <a:avLst/>
          </a:prstGeom>
          <a:noFill/>
          <a:ln/>
        </p:spPr>
        <p:txBody>
          <a:bodyPr wrap="none" lIns="0" tIns="0" rIns="0" bIns="0" rtlCol="0" anchor="t"/>
          <a:lstStyle/>
          <a:p>
            <a:pPr algn="l" indent="0" marL="0">
              <a:lnSpc>
                <a:spcPts val="2100"/>
              </a:lnSpc>
              <a:buNone/>
            </a:pPr>
            <a:r>
              <a:rPr lang="en-US" sz="1700" dirty="0">
                <a:solidFill>
                  <a:srgbClr val="DAD8E9"/>
                </a:solidFill>
                <a:latin typeface="Prompt Medium" pitchFamily="34" charset="0"/>
                <a:ea typeface="Prompt Medium" pitchFamily="34" charset="-122"/>
                <a:cs typeface="Prompt Medium" pitchFamily="34" charset="-120"/>
              </a:rPr>
              <a:t>Lead Source Focus</a:t>
            </a:r>
            <a:endParaRPr lang="en-US" sz="1700" dirty="0"/>
          </a:p>
        </p:txBody>
      </p:sp>
      <p:sp>
        <p:nvSpPr>
          <p:cNvPr id="15" name="Text 13"/>
          <p:cNvSpPr/>
          <p:nvPr/>
        </p:nvSpPr>
        <p:spPr>
          <a:xfrm>
            <a:off x="1070372" y="4577715"/>
            <a:ext cx="5928360" cy="626745"/>
          </a:xfrm>
          <a:prstGeom prst="rect">
            <a:avLst/>
          </a:prstGeom>
          <a:noFill/>
          <a:ln/>
        </p:spPr>
        <p:txBody>
          <a:bodyPr wrap="square" lIns="0" tIns="0" rIns="0" bIns="0" rtlCol="0" anchor="t"/>
          <a:lstStyle/>
          <a:p>
            <a:pPr algn="l"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Prioritize leads from "Welingak Websites" and "Olark Chat" sources—these demonstrate the highest conversion likelihood among all sources.</a:t>
            </a:r>
            <a:endParaRPr lang="en-US" sz="1500" dirty="0"/>
          </a:p>
        </p:txBody>
      </p:sp>
      <p:sp>
        <p:nvSpPr>
          <p:cNvPr id="16" name="Shape 14"/>
          <p:cNvSpPr/>
          <p:nvPr/>
        </p:nvSpPr>
        <p:spPr>
          <a:xfrm>
            <a:off x="7413069" y="3969901"/>
            <a:ext cx="6434138" cy="1766530"/>
          </a:xfrm>
          <a:prstGeom prst="roundRect">
            <a:avLst>
              <a:gd name="adj" fmla="val 6211"/>
            </a:avLst>
          </a:prstGeom>
          <a:solidFill>
            <a:srgbClr val="0B0C23">
              <a:alpha val="95000"/>
            </a:srgbClr>
          </a:solidFill>
          <a:ln w="22860">
            <a:solidFill>
              <a:srgbClr val="6D4562"/>
            </a:solidFill>
            <a:prstDash val="solid"/>
          </a:ln>
        </p:spPr>
      </p:sp>
      <p:sp>
        <p:nvSpPr>
          <p:cNvPr id="17" name="Shape 15"/>
          <p:cNvSpPr/>
          <p:nvPr/>
        </p:nvSpPr>
        <p:spPr>
          <a:xfrm>
            <a:off x="7390209" y="3969901"/>
            <a:ext cx="91440" cy="1766530"/>
          </a:xfrm>
          <a:prstGeom prst="roundRect">
            <a:avLst>
              <a:gd name="adj" fmla="val 89947"/>
            </a:avLst>
          </a:prstGeom>
          <a:solidFill>
            <a:srgbClr val="A95B95"/>
          </a:solidFill>
          <a:ln/>
        </p:spPr>
      </p:sp>
      <p:sp>
        <p:nvSpPr>
          <p:cNvPr id="18" name="Text 16"/>
          <p:cNvSpPr/>
          <p:nvPr/>
        </p:nvSpPr>
        <p:spPr>
          <a:xfrm>
            <a:off x="7700248" y="4188500"/>
            <a:ext cx="2632948" cy="271820"/>
          </a:xfrm>
          <a:prstGeom prst="rect">
            <a:avLst/>
          </a:prstGeom>
          <a:noFill/>
          <a:ln/>
        </p:spPr>
        <p:txBody>
          <a:bodyPr wrap="none" lIns="0" tIns="0" rIns="0" bIns="0" rtlCol="0" anchor="t"/>
          <a:lstStyle/>
          <a:p>
            <a:pPr algn="l" indent="0" marL="0">
              <a:lnSpc>
                <a:spcPts val="2100"/>
              </a:lnSpc>
              <a:buNone/>
            </a:pPr>
            <a:r>
              <a:rPr lang="en-US" sz="1700" dirty="0">
                <a:solidFill>
                  <a:srgbClr val="DAD8E9"/>
                </a:solidFill>
                <a:latin typeface="Prompt Medium" pitchFamily="34" charset="0"/>
                <a:ea typeface="Prompt Medium" pitchFamily="34" charset="-122"/>
                <a:cs typeface="Prompt Medium" pitchFamily="34" charset="-120"/>
              </a:rPr>
              <a:t>Activity-Based Targeting</a:t>
            </a:r>
            <a:endParaRPr lang="en-US" sz="1700" dirty="0"/>
          </a:p>
        </p:txBody>
      </p:sp>
      <p:sp>
        <p:nvSpPr>
          <p:cNvPr id="19" name="Text 17"/>
          <p:cNvSpPr/>
          <p:nvPr/>
        </p:nvSpPr>
        <p:spPr>
          <a:xfrm>
            <a:off x="7700248" y="4577715"/>
            <a:ext cx="5928360" cy="940118"/>
          </a:xfrm>
          <a:prstGeom prst="rect">
            <a:avLst/>
          </a:prstGeom>
          <a:noFill/>
          <a:ln/>
        </p:spPr>
        <p:txBody>
          <a:bodyPr wrap="square" lIns="0" tIns="0" rIns="0" bIns="0" rtlCol="0" anchor="t"/>
          <a:lstStyle/>
          <a:p>
            <a:pPr algn="l"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Contact leads whose last notable activity was "SMS Sent" and "Others" first. </a:t>
            </a:r>
            <a:pPr algn="l" indent="0" marL="0">
              <a:lnSpc>
                <a:spcPts val="2450"/>
              </a:lnSpc>
              <a:buNone/>
            </a:pPr>
            <a:r>
              <a:rPr lang="en-US" sz="1500" b="1" dirty="0">
                <a:solidFill>
                  <a:srgbClr val="DAD8E9"/>
                </a:solidFill>
                <a:latin typeface="Mukta Light" pitchFamily="34" charset="0"/>
                <a:ea typeface="Mukta Light" pitchFamily="34" charset="-122"/>
                <a:cs typeface="Mukta Light" pitchFamily="34" charset="-120"/>
              </a:rPr>
              <a:t>Avoid</a:t>
            </a:r>
            <a:pPr algn="l"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 leads with "Olark chat conversation" and "Email bounced" as last activity.</a:t>
            </a:r>
            <a:endParaRPr lang="en-US" sz="1500" dirty="0"/>
          </a:p>
        </p:txBody>
      </p:sp>
      <p:sp>
        <p:nvSpPr>
          <p:cNvPr id="20" name="Shape 18"/>
          <p:cNvSpPr/>
          <p:nvPr/>
        </p:nvSpPr>
        <p:spPr>
          <a:xfrm>
            <a:off x="783193" y="5932170"/>
            <a:ext cx="6434138" cy="1766530"/>
          </a:xfrm>
          <a:prstGeom prst="roundRect">
            <a:avLst>
              <a:gd name="adj" fmla="val 6211"/>
            </a:avLst>
          </a:prstGeom>
          <a:solidFill>
            <a:srgbClr val="0B0C23">
              <a:alpha val="95000"/>
            </a:srgbClr>
          </a:solidFill>
          <a:ln w="22860">
            <a:solidFill>
              <a:srgbClr val="6D4562"/>
            </a:solidFill>
            <a:prstDash val="solid"/>
          </a:ln>
        </p:spPr>
      </p:sp>
      <p:sp>
        <p:nvSpPr>
          <p:cNvPr id="21" name="Shape 19"/>
          <p:cNvSpPr/>
          <p:nvPr/>
        </p:nvSpPr>
        <p:spPr>
          <a:xfrm>
            <a:off x="760333" y="5932170"/>
            <a:ext cx="91440" cy="1766530"/>
          </a:xfrm>
          <a:prstGeom prst="roundRect">
            <a:avLst>
              <a:gd name="adj" fmla="val 89947"/>
            </a:avLst>
          </a:prstGeom>
          <a:solidFill>
            <a:srgbClr val="A95B95"/>
          </a:solidFill>
          <a:ln/>
        </p:spPr>
      </p:sp>
      <p:sp>
        <p:nvSpPr>
          <p:cNvPr id="22" name="Text 20"/>
          <p:cNvSpPr/>
          <p:nvPr/>
        </p:nvSpPr>
        <p:spPr>
          <a:xfrm>
            <a:off x="1070372" y="6150769"/>
            <a:ext cx="2191226" cy="271820"/>
          </a:xfrm>
          <a:prstGeom prst="rect">
            <a:avLst/>
          </a:prstGeom>
          <a:noFill/>
          <a:ln/>
        </p:spPr>
        <p:txBody>
          <a:bodyPr wrap="none" lIns="0" tIns="0" rIns="0" bIns="0" rtlCol="0" anchor="t"/>
          <a:lstStyle/>
          <a:p>
            <a:pPr algn="l" indent="0" marL="0">
              <a:lnSpc>
                <a:spcPts val="2100"/>
              </a:lnSpc>
              <a:buNone/>
            </a:pPr>
            <a:r>
              <a:rPr lang="en-US" sz="1700" dirty="0">
                <a:solidFill>
                  <a:srgbClr val="DAD8E9"/>
                </a:solidFill>
                <a:latin typeface="Prompt Medium" pitchFamily="34" charset="0"/>
                <a:ea typeface="Prompt Medium" pitchFamily="34" charset="-122"/>
                <a:cs typeface="Prompt Medium" pitchFamily="34" charset="-120"/>
              </a:rPr>
              <a:t>Engagement Metrics</a:t>
            </a:r>
            <a:endParaRPr lang="en-US" sz="1700" dirty="0"/>
          </a:p>
        </p:txBody>
      </p:sp>
      <p:sp>
        <p:nvSpPr>
          <p:cNvPr id="23" name="Text 21"/>
          <p:cNvSpPr/>
          <p:nvPr/>
        </p:nvSpPr>
        <p:spPr>
          <a:xfrm>
            <a:off x="1070372" y="6539984"/>
            <a:ext cx="5928360" cy="626745"/>
          </a:xfrm>
          <a:prstGeom prst="rect">
            <a:avLst/>
          </a:prstGeom>
          <a:noFill/>
          <a:ln/>
        </p:spPr>
        <p:txBody>
          <a:bodyPr wrap="square" lIns="0" tIns="0" rIns="0" bIns="0" rtlCol="0" anchor="t"/>
          <a:lstStyle/>
          <a:p>
            <a:pPr algn="l"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Prioritize leads with higher total visit numbers—increased engagement correlates strongly with conversion probability.</a:t>
            </a:r>
            <a:endParaRPr lang="en-US" sz="1500" dirty="0"/>
          </a:p>
        </p:txBody>
      </p:sp>
      <p:sp>
        <p:nvSpPr>
          <p:cNvPr id="24" name="Shape 22"/>
          <p:cNvSpPr/>
          <p:nvPr/>
        </p:nvSpPr>
        <p:spPr>
          <a:xfrm>
            <a:off x="7413069" y="5932170"/>
            <a:ext cx="6434138" cy="1766530"/>
          </a:xfrm>
          <a:prstGeom prst="roundRect">
            <a:avLst>
              <a:gd name="adj" fmla="val 6211"/>
            </a:avLst>
          </a:prstGeom>
          <a:solidFill>
            <a:srgbClr val="0B0C23">
              <a:alpha val="95000"/>
            </a:srgbClr>
          </a:solidFill>
          <a:ln w="22860">
            <a:solidFill>
              <a:srgbClr val="6D4562"/>
            </a:solidFill>
            <a:prstDash val="solid"/>
          </a:ln>
        </p:spPr>
      </p:sp>
      <p:sp>
        <p:nvSpPr>
          <p:cNvPr id="25" name="Shape 23"/>
          <p:cNvSpPr/>
          <p:nvPr/>
        </p:nvSpPr>
        <p:spPr>
          <a:xfrm>
            <a:off x="7390209" y="5932170"/>
            <a:ext cx="91440" cy="1766530"/>
          </a:xfrm>
          <a:prstGeom prst="roundRect">
            <a:avLst>
              <a:gd name="adj" fmla="val 89947"/>
            </a:avLst>
          </a:prstGeom>
          <a:solidFill>
            <a:srgbClr val="A95B95"/>
          </a:solidFill>
          <a:ln/>
        </p:spPr>
      </p:sp>
      <p:sp>
        <p:nvSpPr>
          <p:cNvPr id="26" name="Text 24"/>
          <p:cNvSpPr/>
          <p:nvPr/>
        </p:nvSpPr>
        <p:spPr>
          <a:xfrm>
            <a:off x="7700248" y="6150769"/>
            <a:ext cx="2347198" cy="271820"/>
          </a:xfrm>
          <a:prstGeom prst="rect">
            <a:avLst/>
          </a:prstGeom>
          <a:noFill/>
          <a:ln/>
        </p:spPr>
        <p:txBody>
          <a:bodyPr wrap="none" lIns="0" tIns="0" rIns="0" bIns="0" rtlCol="0" anchor="t"/>
          <a:lstStyle/>
          <a:p>
            <a:pPr algn="l" indent="0" marL="0">
              <a:lnSpc>
                <a:spcPts val="2100"/>
              </a:lnSpc>
              <a:buNone/>
            </a:pPr>
            <a:r>
              <a:rPr lang="en-US" sz="1700" dirty="0">
                <a:solidFill>
                  <a:srgbClr val="DAD8E9"/>
                </a:solidFill>
                <a:latin typeface="Prompt Medium" pitchFamily="34" charset="0"/>
                <a:ea typeface="Prompt Medium" pitchFamily="34" charset="-122"/>
                <a:cs typeface="Prompt Medium" pitchFamily="34" charset="-120"/>
              </a:rPr>
              <a:t>Specialization Insights</a:t>
            </a:r>
            <a:endParaRPr lang="en-US" sz="1700" dirty="0"/>
          </a:p>
        </p:txBody>
      </p:sp>
      <p:sp>
        <p:nvSpPr>
          <p:cNvPr id="27" name="Text 25"/>
          <p:cNvSpPr/>
          <p:nvPr/>
        </p:nvSpPr>
        <p:spPr>
          <a:xfrm>
            <a:off x="7700248" y="6539984"/>
            <a:ext cx="5928360" cy="940118"/>
          </a:xfrm>
          <a:prstGeom prst="rect">
            <a:avLst/>
          </a:prstGeom>
          <a:noFill/>
          <a:ln/>
        </p:spPr>
        <p:txBody>
          <a:bodyPr wrap="square" lIns="0" tIns="0" rIns="0" bIns="0" rtlCol="0" anchor="t"/>
          <a:lstStyle/>
          <a:p>
            <a:pPr algn="l"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Focus on leads with specialization in "Finance Management", "HR Management", "Marketing Management", and "Operation Management". </a:t>
            </a:r>
            <a:pPr algn="l" indent="0" marL="0">
              <a:lnSpc>
                <a:spcPts val="2450"/>
              </a:lnSpc>
              <a:buNone/>
            </a:pPr>
            <a:r>
              <a:rPr lang="en-US" sz="1500" b="1" dirty="0">
                <a:solidFill>
                  <a:srgbClr val="DAD8E9"/>
                </a:solidFill>
                <a:latin typeface="Mukta Light" pitchFamily="34" charset="0"/>
                <a:ea typeface="Mukta Light" pitchFamily="34" charset="-122"/>
                <a:cs typeface="Mukta Light" pitchFamily="34" charset="-120"/>
              </a:rPr>
              <a:t>Avoid</a:t>
            </a:r>
            <a:pPr algn="l"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 leads with "Others" specialization.</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2025-11-12T15:31:34Z</dcterms:created>
  <dcterms:modified xsi:type="dcterms:W3CDTF">2025-11-12T15:31:34Z</dcterms:modified>
</cp:coreProperties>
</file>